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76" r:id="rId2"/>
    <p:sldId id="333" r:id="rId3"/>
    <p:sldId id="332" r:id="rId4"/>
    <p:sldId id="296" r:id="rId5"/>
    <p:sldId id="297" r:id="rId6"/>
    <p:sldId id="302" r:id="rId7"/>
    <p:sldId id="303" r:id="rId8"/>
    <p:sldId id="301" r:id="rId9"/>
    <p:sldId id="295" r:id="rId10"/>
    <p:sldId id="298" r:id="rId11"/>
    <p:sldId id="300" r:id="rId12"/>
    <p:sldId id="328" r:id="rId13"/>
    <p:sldId id="329" r:id="rId14"/>
    <p:sldId id="330" r:id="rId15"/>
    <p:sldId id="331" r:id="rId16"/>
    <p:sldId id="304" r:id="rId17"/>
    <p:sldId id="325" r:id="rId18"/>
    <p:sldId id="306" r:id="rId19"/>
    <p:sldId id="307" r:id="rId20"/>
    <p:sldId id="308" r:id="rId21"/>
    <p:sldId id="309" r:id="rId22"/>
    <p:sldId id="312" r:id="rId23"/>
    <p:sldId id="313" r:id="rId24"/>
    <p:sldId id="314" r:id="rId25"/>
    <p:sldId id="315" r:id="rId26"/>
    <p:sldId id="316" r:id="rId27"/>
    <p:sldId id="326" r:id="rId28"/>
    <p:sldId id="323" r:id="rId29"/>
    <p:sldId id="32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067" y="3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3A025A-D6C3-4CEB-9083-E80896B5BA8E}" type="doc">
      <dgm:prSet loTypeId="urn:microsoft.com/office/officeart/2005/8/layout/hierarchy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A7DA712-185E-4482-BA5B-CFE4DAF7C8C1}">
      <dgm:prSet phldrT="[Text]"/>
      <dgm:spPr/>
      <dgm:t>
        <a:bodyPr/>
        <a:lstStyle/>
        <a:p>
          <a:r>
            <a:rPr lang="sr-Latn-RS" b="1" dirty="0" smtClean="0"/>
            <a:t>Bruto premija</a:t>
          </a:r>
          <a:endParaRPr lang="en-US" b="1" dirty="0"/>
        </a:p>
      </dgm:t>
    </dgm:pt>
    <dgm:pt modelId="{1A7D3EF4-C62E-47F5-AFFD-C8811C6A6BFB}" type="parTrans" cxnId="{E826E233-0697-4B6E-891D-87F5D54CACE5}">
      <dgm:prSet/>
      <dgm:spPr/>
      <dgm:t>
        <a:bodyPr/>
        <a:lstStyle/>
        <a:p>
          <a:endParaRPr lang="en-US"/>
        </a:p>
      </dgm:t>
    </dgm:pt>
    <dgm:pt modelId="{E8BC19BB-617D-4180-BF7E-11648329A899}" type="sibTrans" cxnId="{E826E233-0697-4B6E-891D-87F5D54CACE5}">
      <dgm:prSet/>
      <dgm:spPr/>
      <dgm:t>
        <a:bodyPr/>
        <a:lstStyle/>
        <a:p>
          <a:endParaRPr lang="en-US"/>
        </a:p>
      </dgm:t>
    </dgm:pt>
    <dgm:pt modelId="{CE1BA10F-4773-4131-BFEE-1473C555505E}">
      <dgm:prSet phldrT="[Text]"/>
      <dgm:spPr/>
      <dgm:t>
        <a:bodyPr/>
        <a:lstStyle/>
        <a:p>
          <a:r>
            <a:rPr lang="sr-Latn-RS" dirty="0" smtClean="0"/>
            <a:t>RPN</a:t>
          </a:r>
          <a:endParaRPr lang="en-US" dirty="0"/>
        </a:p>
      </dgm:t>
    </dgm:pt>
    <dgm:pt modelId="{C1BAC29A-729B-4956-886A-D585A14DE4ED}" type="parTrans" cxnId="{1AAA2BF6-D3BF-4477-82F9-9F9447F6391E}">
      <dgm:prSet/>
      <dgm:spPr/>
      <dgm:t>
        <a:bodyPr/>
        <a:lstStyle/>
        <a:p>
          <a:endParaRPr lang="en-US"/>
        </a:p>
      </dgm:t>
    </dgm:pt>
    <dgm:pt modelId="{AC6903C4-3A83-4E07-A8FF-4C27E074B178}" type="sibTrans" cxnId="{1AAA2BF6-D3BF-4477-82F9-9F9447F6391E}">
      <dgm:prSet/>
      <dgm:spPr/>
      <dgm:t>
        <a:bodyPr/>
        <a:lstStyle/>
        <a:p>
          <a:endParaRPr lang="en-US"/>
        </a:p>
      </dgm:t>
    </dgm:pt>
    <dgm:pt modelId="{42F4E0D1-8F81-4989-8613-3921E24E85E7}">
      <dgm:prSet phldrT="[Text]"/>
      <dgm:spPr/>
      <dgm:t>
        <a:bodyPr/>
        <a:lstStyle/>
        <a:p>
          <a:r>
            <a:rPr lang="sr-Latn-RS" dirty="0" smtClean="0"/>
            <a:t>RBNS</a:t>
          </a:r>
          <a:endParaRPr lang="en-US" dirty="0"/>
        </a:p>
      </dgm:t>
    </dgm:pt>
    <dgm:pt modelId="{ED9718C4-69EF-49ED-B18A-67BF040A7A82}" type="parTrans" cxnId="{9744D058-A476-42E5-A473-08437A3C2DE8}">
      <dgm:prSet/>
      <dgm:spPr/>
      <dgm:t>
        <a:bodyPr/>
        <a:lstStyle/>
        <a:p>
          <a:endParaRPr lang="en-US"/>
        </a:p>
      </dgm:t>
    </dgm:pt>
    <dgm:pt modelId="{47728247-0BC9-4134-9F2F-A1B98D9D87BF}" type="sibTrans" cxnId="{9744D058-A476-42E5-A473-08437A3C2DE8}">
      <dgm:prSet/>
      <dgm:spPr/>
      <dgm:t>
        <a:bodyPr/>
        <a:lstStyle/>
        <a:p>
          <a:endParaRPr lang="en-US"/>
        </a:p>
      </dgm:t>
    </dgm:pt>
    <dgm:pt modelId="{47FF789F-0814-4A4A-A73A-8556D2F0D208}">
      <dgm:prSet/>
      <dgm:spPr/>
      <dgm:t>
        <a:bodyPr/>
        <a:lstStyle/>
        <a:p>
          <a:r>
            <a:rPr lang="sr-Latn-RS" dirty="0" smtClean="0"/>
            <a:t>IBNR</a:t>
          </a:r>
          <a:endParaRPr lang="en-US" dirty="0"/>
        </a:p>
      </dgm:t>
    </dgm:pt>
    <dgm:pt modelId="{D866FFD1-3AF7-4054-A659-84924E0C0C51}" type="parTrans" cxnId="{FBD6D3A2-9C75-4ACB-9333-B4EBFB8D1E63}">
      <dgm:prSet/>
      <dgm:spPr/>
      <dgm:t>
        <a:bodyPr/>
        <a:lstStyle/>
        <a:p>
          <a:endParaRPr lang="en-US"/>
        </a:p>
      </dgm:t>
    </dgm:pt>
    <dgm:pt modelId="{52678517-E111-4CDB-91F4-C1375CC722F0}" type="sibTrans" cxnId="{FBD6D3A2-9C75-4ACB-9333-B4EBFB8D1E63}">
      <dgm:prSet/>
      <dgm:spPr/>
      <dgm:t>
        <a:bodyPr/>
        <a:lstStyle/>
        <a:p>
          <a:endParaRPr lang="en-US"/>
        </a:p>
      </dgm:t>
    </dgm:pt>
    <dgm:pt modelId="{D739D016-B560-4AFE-B04B-9465A1A6A2AA}">
      <dgm:prSet/>
      <dgm:spPr/>
      <dgm:t>
        <a:bodyPr/>
        <a:lstStyle/>
        <a:p>
          <a:r>
            <a:rPr lang="sr-Latn-RS" dirty="0" smtClean="0"/>
            <a:t>DR</a:t>
          </a:r>
          <a:endParaRPr lang="en-US" dirty="0"/>
        </a:p>
      </dgm:t>
    </dgm:pt>
    <dgm:pt modelId="{F22645F4-686B-4ABA-BF94-D0AEA66910F2}" type="parTrans" cxnId="{E2266278-BE80-41BC-8DAA-CE1571BB3066}">
      <dgm:prSet/>
      <dgm:spPr/>
      <dgm:t>
        <a:bodyPr/>
        <a:lstStyle/>
        <a:p>
          <a:endParaRPr lang="en-US"/>
        </a:p>
      </dgm:t>
    </dgm:pt>
    <dgm:pt modelId="{7592BBD9-142D-41FD-8C2F-6441B3C9BB33}" type="sibTrans" cxnId="{E2266278-BE80-41BC-8DAA-CE1571BB3066}">
      <dgm:prSet/>
      <dgm:spPr/>
      <dgm:t>
        <a:bodyPr/>
        <a:lstStyle/>
        <a:p>
          <a:endParaRPr lang="en-US"/>
        </a:p>
      </dgm:t>
    </dgm:pt>
    <dgm:pt modelId="{E5C3865E-A60F-4C63-B48B-695CFFBB7902}">
      <dgm:prSet/>
      <dgm:spPr/>
      <dgm:t>
        <a:bodyPr/>
        <a:lstStyle/>
        <a:p>
          <a:r>
            <a:rPr lang="sr-Latn-RS" dirty="0" smtClean="0"/>
            <a:t>TSO</a:t>
          </a:r>
          <a:endParaRPr lang="en-US" dirty="0"/>
        </a:p>
      </dgm:t>
    </dgm:pt>
    <dgm:pt modelId="{566A8F40-A1E4-4B5D-816E-F67915A5686F}" type="parTrans" cxnId="{FAB6CEF8-90BF-4C4D-A68A-BE5F6B43DF03}">
      <dgm:prSet/>
      <dgm:spPr/>
      <dgm:t>
        <a:bodyPr/>
        <a:lstStyle/>
        <a:p>
          <a:endParaRPr lang="en-US"/>
        </a:p>
      </dgm:t>
    </dgm:pt>
    <dgm:pt modelId="{3DB0EBAC-E946-4295-9CD0-C3AA99EDEE8C}" type="sibTrans" cxnId="{FAB6CEF8-90BF-4C4D-A68A-BE5F6B43DF03}">
      <dgm:prSet/>
      <dgm:spPr/>
      <dgm:t>
        <a:bodyPr/>
        <a:lstStyle/>
        <a:p>
          <a:endParaRPr lang="en-US"/>
        </a:p>
      </dgm:t>
    </dgm:pt>
    <dgm:pt modelId="{8BAE53CA-41A2-477E-8003-9A9E8542497B}">
      <dgm:prSet/>
      <dgm:spPr/>
      <dgm:t>
        <a:bodyPr/>
        <a:lstStyle/>
        <a:p>
          <a:r>
            <a:rPr lang="sr-Latn-RS" dirty="0" smtClean="0"/>
            <a:t>PR</a:t>
          </a:r>
          <a:endParaRPr lang="en-US" dirty="0"/>
        </a:p>
      </dgm:t>
    </dgm:pt>
    <dgm:pt modelId="{CA5A6276-A88C-4F76-9EB6-BE52799F74C7}" type="parTrans" cxnId="{43049551-C4BB-4194-8C6B-6DD18A81F8D8}">
      <dgm:prSet/>
      <dgm:spPr/>
      <dgm:t>
        <a:bodyPr/>
        <a:lstStyle/>
        <a:p>
          <a:endParaRPr lang="en-US"/>
        </a:p>
      </dgm:t>
    </dgm:pt>
    <dgm:pt modelId="{1122F7C1-1324-4543-86D7-8DE193BF549B}" type="sibTrans" cxnId="{43049551-C4BB-4194-8C6B-6DD18A81F8D8}">
      <dgm:prSet/>
      <dgm:spPr/>
      <dgm:t>
        <a:bodyPr/>
        <a:lstStyle/>
        <a:p>
          <a:endParaRPr lang="en-US"/>
        </a:p>
      </dgm:t>
    </dgm:pt>
    <dgm:pt modelId="{D11D926A-3402-474B-8DF3-486BE444CA50}">
      <dgm:prSet/>
      <dgm:spPr/>
      <dgm:t>
        <a:bodyPr/>
        <a:lstStyle/>
        <a:p>
          <a:r>
            <a:rPr lang="sr-Latn-RS" dirty="0" smtClean="0"/>
            <a:t>PF</a:t>
          </a:r>
          <a:endParaRPr lang="en-US" dirty="0"/>
        </a:p>
      </dgm:t>
    </dgm:pt>
    <dgm:pt modelId="{F41A060C-E4F0-4B48-A46D-28EB9BC34A22}" type="parTrans" cxnId="{1672A5B3-98DC-4077-A92D-D63DF8E72BC2}">
      <dgm:prSet/>
      <dgm:spPr/>
      <dgm:t>
        <a:bodyPr/>
        <a:lstStyle/>
        <a:p>
          <a:endParaRPr lang="en-US"/>
        </a:p>
      </dgm:t>
    </dgm:pt>
    <dgm:pt modelId="{3DA97A3D-D89C-4191-B5B0-0EFCE172DF78}" type="sibTrans" cxnId="{1672A5B3-98DC-4077-A92D-D63DF8E72BC2}">
      <dgm:prSet/>
      <dgm:spPr/>
      <dgm:t>
        <a:bodyPr/>
        <a:lstStyle/>
        <a:p>
          <a:endParaRPr lang="en-US"/>
        </a:p>
      </dgm:t>
    </dgm:pt>
    <dgm:pt modelId="{EAC4BEC8-CD2B-4705-9DAB-4A45225F1D74}" type="pres">
      <dgm:prSet presAssocID="{703A025A-D6C3-4CEB-9083-E80896B5BA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E584CE2-DA8B-4EC9-A1AF-F3970AAF440F}" type="pres">
      <dgm:prSet presAssocID="{FA7DA712-185E-4482-BA5B-CFE4DAF7C8C1}" presName="hierRoot1" presStyleCnt="0"/>
      <dgm:spPr/>
    </dgm:pt>
    <dgm:pt modelId="{67D0A2C9-5897-49C0-9E5A-286A614AC499}" type="pres">
      <dgm:prSet presAssocID="{FA7DA712-185E-4482-BA5B-CFE4DAF7C8C1}" presName="composite" presStyleCnt="0"/>
      <dgm:spPr/>
    </dgm:pt>
    <dgm:pt modelId="{8F0EAC27-E2FC-4358-90AF-95CCE04DA789}" type="pres">
      <dgm:prSet presAssocID="{FA7DA712-185E-4482-BA5B-CFE4DAF7C8C1}" presName="background" presStyleLbl="node0" presStyleIdx="0" presStyleCnt="1"/>
      <dgm:spPr/>
    </dgm:pt>
    <dgm:pt modelId="{537AF899-9DC1-49E7-BD04-053E74A2B316}" type="pres">
      <dgm:prSet presAssocID="{FA7DA712-185E-4482-BA5B-CFE4DAF7C8C1}" presName="text" presStyleLbl="fgAcc0" presStyleIdx="0" presStyleCnt="1" custScaleX="1678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C0F38F-9B7D-4BBE-A364-31D729B81FCA}" type="pres">
      <dgm:prSet presAssocID="{FA7DA712-185E-4482-BA5B-CFE4DAF7C8C1}" presName="hierChild2" presStyleCnt="0"/>
      <dgm:spPr/>
    </dgm:pt>
    <dgm:pt modelId="{8481FCAA-4F93-4946-A92B-97F9D808E79E}" type="pres">
      <dgm:prSet presAssocID="{C1BAC29A-729B-4956-886A-D585A14DE4ED}" presName="Name10" presStyleLbl="parChTrans1D2" presStyleIdx="0" presStyleCnt="7"/>
      <dgm:spPr/>
      <dgm:t>
        <a:bodyPr/>
        <a:lstStyle/>
        <a:p>
          <a:endParaRPr lang="en-US"/>
        </a:p>
      </dgm:t>
    </dgm:pt>
    <dgm:pt modelId="{84383655-A699-4309-B16B-CFAB5E11461A}" type="pres">
      <dgm:prSet presAssocID="{CE1BA10F-4773-4131-BFEE-1473C555505E}" presName="hierRoot2" presStyleCnt="0"/>
      <dgm:spPr/>
    </dgm:pt>
    <dgm:pt modelId="{CC4D3B03-FA95-49C2-B562-966526A20466}" type="pres">
      <dgm:prSet presAssocID="{CE1BA10F-4773-4131-BFEE-1473C555505E}" presName="composite2" presStyleCnt="0"/>
      <dgm:spPr/>
    </dgm:pt>
    <dgm:pt modelId="{061B8CC0-7BD7-48E0-9B38-AC17CB965439}" type="pres">
      <dgm:prSet presAssocID="{CE1BA10F-4773-4131-BFEE-1473C555505E}" presName="background2" presStyleLbl="node2" presStyleIdx="0" presStyleCnt="7"/>
      <dgm:spPr/>
    </dgm:pt>
    <dgm:pt modelId="{EA6D1634-FD1C-4B0D-B0BF-A1004A829FCF}" type="pres">
      <dgm:prSet presAssocID="{CE1BA10F-4773-4131-BFEE-1473C555505E}" presName="text2" presStyleLbl="fgAcc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176D0D-B449-47DF-8795-34B3AA6A34EA}" type="pres">
      <dgm:prSet presAssocID="{CE1BA10F-4773-4131-BFEE-1473C555505E}" presName="hierChild3" presStyleCnt="0"/>
      <dgm:spPr/>
    </dgm:pt>
    <dgm:pt modelId="{C398A288-2C2D-494E-8A49-D4908CA9E17B}" type="pres">
      <dgm:prSet presAssocID="{ED9718C4-69EF-49ED-B18A-67BF040A7A82}" presName="Name10" presStyleLbl="parChTrans1D2" presStyleIdx="1" presStyleCnt="7"/>
      <dgm:spPr/>
      <dgm:t>
        <a:bodyPr/>
        <a:lstStyle/>
        <a:p>
          <a:endParaRPr lang="en-US"/>
        </a:p>
      </dgm:t>
    </dgm:pt>
    <dgm:pt modelId="{B446FB48-8498-4751-A0BF-7FCC4AD91257}" type="pres">
      <dgm:prSet presAssocID="{42F4E0D1-8F81-4989-8613-3921E24E85E7}" presName="hierRoot2" presStyleCnt="0"/>
      <dgm:spPr/>
    </dgm:pt>
    <dgm:pt modelId="{937D24E4-DC37-4A0C-9125-4B2046CA6E25}" type="pres">
      <dgm:prSet presAssocID="{42F4E0D1-8F81-4989-8613-3921E24E85E7}" presName="composite2" presStyleCnt="0"/>
      <dgm:spPr/>
    </dgm:pt>
    <dgm:pt modelId="{6E73B699-D01B-4186-BB51-66130A1D6192}" type="pres">
      <dgm:prSet presAssocID="{42F4E0D1-8F81-4989-8613-3921E24E85E7}" presName="background2" presStyleLbl="node2" presStyleIdx="1" presStyleCnt="7"/>
      <dgm:spPr/>
    </dgm:pt>
    <dgm:pt modelId="{5B0747C2-F1FA-42BB-BF37-3CC29963ED34}" type="pres">
      <dgm:prSet presAssocID="{42F4E0D1-8F81-4989-8613-3921E24E85E7}" presName="text2" presStyleLbl="fgAcc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956250-47E9-4849-A240-1F7BB1FB62DE}" type="pres">
      <dgm:prSet presAssocID="{42F4E0D1-8F81-4989-8613-3921E24E85E7}" presName="hierChild3" presStyleCnt="0"/>
      <dgm:spPr/>
    </dgm:pt>
    <dgm:pt modelId="{B0F0652F-866C-4198-B219-69692735887A}" type="pres">
      <dgm:prSet presAssocID="{D866FFD1-3AF7-4054-A659-84924E0C0C51}" presName="Name10" presStyleLbl="parChTrans1D2" presStyleIdx="2" presStyleCnt="7"/>
      <dgm:spPr/>
      <dgm:t>
        <a:bodyPr/>
        <a:lstStyle/>
        <a:p>
          <a:endParaRPr lang="en-US"/>
        </a:p>
      </dgm:t>
    </dgm:pt>
    <dgm:pt modelId="{467757C7-9781-4001-86C1-37CFF55DB376}" type="pres">
      <dgm:prSet presAssocID="{47FF789F-0814-4A4A-A73A-8556D2F0D208}" presName="hierRoot2" presStyleCnt="0"/>
      <dgm:spPr/>
    </dgm:pt>
    <dgm:pt modelId="{EC71F6E0-9BFB-4658-8F6D-306435052867}" type="pres">
      <dgm:prSet presAssocID="{47FF789F-0814-4A4A-A73A-8556D2F0D208}" presName="composite2" presStyleCnt="0"/>
      <dgm:spPr/>
    </dgm:pt>
    <dgm:pt modelId="{6400F000-F2AA-4111-A7B8-EAB62D28C06F}" type="pres">
      <dgm:prSet presAssocID="{47FF789F-0814-4A4A-A73A-8556D2F0D208}" presName="background2" presStyleLbl="node2" presStyleIdx="2" presStyleCnt="7"/>
      <dgm:spPr/>
    </dgm:pt>
    <dgm:pt modelId="{0B2825D1-EEA9-42D4-A332-6CFB7456B366}" type="pres">
      <dgm:prSet presAssocID="{47FF789F-0814-4A4A-A73A-8556D2F0D208}" presName="text2" presStyleLbl="fgAcc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15EA21-F8FE-4F78-9CFC-347DB043A5B0}" type="pres">
      <dgm:prSet presAssocID="{47FF789F-0814-4A4A-A73A-8556D2F0D208}" presName="hierChild3" presStyleCnt="0"/>
      <dgm:spPr/>
    </dgm:pt>
    <dgm:pt modelId="{B7D2715E-C627-4A34-978C-6DFE22C9667D}" type="pres">
      <dgm:prSet presAssocID="{F22645F4-686B-4ABA-BF94-D0AEA66910F2}" presName="Name10" presStyleLbl="parChTrans1D2" presStyleIdx="3" presStyleCnt="7"/>
      <dgm:spPr/>
      <dgm:t>
        <a:bodyPr/>
        <a:lstStyle/>
        <a:p>
          <a:endParaRPr lang="en-US"/>
        </a:p>
      </dgm:t>
    </dgm:pt>
    <dgm:pt modelId="{843C6759-0726-436D-A556-56B8AEC34F3C}" type="pres">
      <dgm:prSet presAssocID="{D739D016-B560-4AFE-B04B-9465A1A6A2AA}" presName="hierRoot2" presStyleCnt="0"/>
      <dgm:spPr/>
    </dgm:pt>
    <dgm:pt modelId="{9A89A6F5-766A-40D9-B9F1-7FD606296D07}" type="pres">
      <dgm:prSet presAssocID="{D739D016-B560-4AFE-B04B-9465A1A6A2AA}" presName="composite2" presStyleCnt="0"/>
      <dgm:spPr/>
    </dgm:pt>
    <dgm:pt modelId="{2FCE9385-028A-4B77-B746-FF8A95DA404C}" type="pres">
      <dgm:prSet presAssocID="{D739D016-B560-4AFE-B04B-9465A1A6A2AA}" presName="background2" presStyleLbl="node2" presStyleIdx="3" presStyleCnt="7"/>
      <dgm:spPr/>
    </dgm:pt>
    <dgm:pt modelId="{7F269B59-72A7-44B9-82DD-A6B272856B0D}" type="pres">
      <dgm:prSet presAssocID="{D739D016-B560-4AFE-B04B-9465A1A6A2AA}" presName="text2" presStyleLbl="fgAcc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C80825-67FA-49B4-B397-3CBB3EBBF9B5}" type="pres">
      <dgm:prSet presAssocID="{D739D016-B560-4AFE-B04B-9465A1A6A2AA}" presName="hierChild3" presStyleCnt="0"/>
      <dgm:spPr/>
    </dgm:pt>
    <dgm:pt modelId="{FAC8C7D5-D60D-490C-8AD5-C816AF1433E7}" type="pres">
      <dgm:prSet presAssocID="{566A8F40-A1E4-4B5D-816E-F67915A5686F}" presName="Name10" presStyleLbl="parChTrans1D2" presStyleIdx="4" presStyleCnt="7"/>
      <dgm:spPr/>
      <dgm:t>
        <a:bodyPr/>
        <a:lstStyle/>
        <a:p>
          <a:endParaRPr lang="en-US"/>
        </a:p>
      </dgm:t>
    </dgm:pt>
    <dgm:pt modelId="{1F17EB3C-7CB6-4711-A105-01DA4252EBDA}" type="pres">
      <dgm:prSet presAssocID="{E5C3865E-A60F-4C63-B48B-695CFFBB7902}" presName="hierRoot2" presStyleCnt="0"/>
      <dgm:spPr/>
    </dgm:pt>
    <dgm:pt modelId="{CF49DED3-7245-44B9-88F5-2D52EF4E5D29}" type="pres">
      <dgm:prSet presAssocID="{E5C3865E-A60F-4C63-B48B-695CFFBB7902}" presName="composite2" presStyleCnt="0"/>
      <dgm:spPr/>
    </dgm:pt>
    <dgm:pt modelId="{95DE4966-FC5F-4543-A763-ABE5CAF4FA7A}" type="pres">
      <dgm:prSet presAssocID="{E5C3865E-A60F-4C63-B48B-695CFFBB7902}" presName="background2" presStyleLbl="node2" presStyleIdx="4" presStyleCnt="7"/>
      <dgm:spPr/>
    </dgm:pt>
    <dgm:pt modelId="{36BCE22A-A018-4EB8-A1D5-300F9309CD88}" type="pres">
      <dgm:prSet presAssocID="{E5C3865E-A60F-4C63-B48B-695CFFBB7902}" presName="text2" presStyleLbl="fgAcc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192BDF-FB19-4661-827A-13C19BD6DECA}" type="pres">
      <dgm:prSet presAssocID="{E5C3865E-A60F-4C63-B48B-695CFFBB7902}" presName="hierChild3" presStyleCnt="0"/>
      <dgm:spPr/>
    </dgm:pt>
    <dgm:pt modelId="{DBFE3147-FC7B-46B4-8EA8-4C74770EE714}" type="pres">
      <dgm:prSet presAssocID="{CA5A6276-A88C-4F76-9EB6-BE52799F74C7}" presName="Name10" presStyleLbl="parChTrans1D2" presStyleIdx="5" presStyleCnt="7"/>
      <dgm:spPr/>
      <dgm:t>
        <a:bodyPr/>
        <a:lstStyle/>
        <a:p>
          <a:endParaRPr lang="en-US"/>
        </a:p>
      </dgm:t>
    </dgm:pt>
    <dgm:pt modelId="{11D4DAE0-2CAC-4C64-82B6-E529EE780E11}" type="pres">
      <dgm:prSet presAssocID="{8BAE53CA-41A2-477E-8003-9A9E8542497B}" presName="hierRoot2" presStyleCnt="0"/>
      <dgm:spPr/>
    </dgm:pt>
    <dgm:pt modelId="{2BC06EBA-75A9-40EB-A2D5-2B34397C5E35}" type="pres">
      <dgm:prSet presAssocID="{8BAE53CA-41A2-477E-8003-9A9E8542497B}" presName="composite2" presStyleCnt="0"/>
      <dgm:spPr/>
    </dgm:pt>
    <dgm:pt modelId="{27860C01-2A9B-4C14-9441-BEAFE0D7CFE5}" type="pres">
      <dgm:prSet presAssocID="{8BAE53CA-41A2-477E-8003-9A9E8542497B}" presName="background2" presStyleLbl="node2" presStyleIdx="5" presStyleCnt="7"/>
      <dgm:spPr/>
    </dgm:pt>
    <dgm:pt modelId="{725F131C-C125-4F92-A13B-6F04BEFE8801}" type="pres">
      <dgm:prSet presAssocID="{8BAE53CA-41A2-477E-8003-9A9E8542497B}" presName="text2" presStyleLbl="fgAcc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BEE5D1-C746-48B1-A3F5-5A8202F9DE6E}" type="pres">
      <dgm:prSet presAssocID="{8BAE53CA-41A2-477E-8003-9A9E8542497B}" presName="hierChild3" presStyleCnt="0"/>
      <dgm:spPr/>
    </dgm:pt>
    <dgm:pt modelId="{88C289A0-830A-4850-91EE-98930F687A5F}" type="pres">
      <dgm:prSet presAssocID="{F41A060C-E4F0-4B48-A46D-28EB9BC34A22}" presName="Name10" presStyleLbl="parChTrans1D2" presStyleIdx="6" presStyleCnt="7"/>
      <dgm:spPr/>
      <dgm:t>
        <a:bodyPr/>
        <a:lstStyle/>
        <a:p>
          <a:endParaRPr lang="en-US"/>
        </a:p>
      </dgm:t>
    </dgm:pt>
    <dgm:pt modelId="{865A881D-6541-4518-BD8A-E24D7D871BB4}" type="pres">
      <dgm:prSet presAssocID="{D11D926A-3402-474B-8DF3-486BE444CA50}" presName="hierRoot2" presStyleCnt="0"/>
      <dgm:spPr/>
    </dgm:pt>
    <dgm:pt modelId="{4A01A67F-2A31-45DB-A7C8-49D517930FE1}" type="pres">
      <dgm:prSet presAssocID="{D11D926A-3402-474B-8DF3-486BE444CA50}" presName="composite2" presStyleCnt="0"/>
      <dgm:spPr/>
    </dgm:pt>
    <dgm:pt modelId="{E7051C7C-DD62-458D-82EE-AC65DF235ED1}" type="pres">
      <dgm:prSet presAssocID="{D11D926A-3402-474B-8DF3-486BE444CA50}" presName="background2" presStyleLbl="node2" presStyleIdx="6" presStyleCnt="7"/>
      <dgm:spPr/>
    </dgm:pt>
    <dgm:pt modelId="{48460E44-D4B4-4406-A746-029023042BE0}" type="pres">
      <dgm:prSet presAssocID="{D11D926A-3402-474B-8DF3-486BE444CA50}" presName="text2" presStyleLbl="fgAcc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D7C422-C142-4349-881D-AC01359E4CC6}" type="pres">
      <dgm:prSet presAssocID="{D11D926A-3402-474B-8DF3-486BE444CA50}" presName="hierChild3" presStyleCnt="0"/>
      <dgm:spPr/>
    </dgm:pt>
  </dgm:ptLst>
  <dgm:cxnLst>
    <dgm:cxn modelId="{D1D4A27F-960A-4BAF-8519-AAD90A489344}" type="presOf" srcId="{42F4E0D1-8F81-4989-8613-3921E24E85E7}" destId="{5B0747C2-F1FA-42BB-BF37-3CC29963ED34}" srcOrd="0" destOrd="0" presId="urn:microsoft.com/office/officeart/2005/8/layout/hierarchy1"/>
    <dgm:cxn modelId="{169A9AB9-7517-4CBC-BF39-76CEEF3B522B}" type="presOf" srcId="{C1BAC29A-729B-4956-886A-D585A14DE4ED}" destId="{8481FCAA-4F93-4946-A92B-97F9D808E79E}" srcOrd="0" destOrd="0" presId="urn:microsoft.com/office/officeart/2005/8/layout/hierarchy1"/>
    <dgm:cxn modelId="{B9CD9D18-23BA-4A91-B180-7C6E20267CD0}" type="presOf" srcId="{703A025A-D6C3-4CEB-9083-E80896B5BA8E}" destId="{EAC4BEC8-CD2B-4705-9DAB-4A45225F1D74}" srcOrd="0" destOrd="0" presId="urn:microsoft.com/office/officeart/2005/8/layout/hierarchy1"/>
    <dgm:cxn modelId="{E2266278-BE80-41BC-8DAA-CE1571BB3066}" srcId="{FA7DA712-185E-4482-BA5B-CFE4DAF7C8C1}" destId="{D739D016-B560-4AFE-B04B-9465A1A6A2AA}" srcOrd="3" destOrd="0" parTransId="{F22645F4-686B-4ABA-BF94-D0AEA66910F2}" sibTransId="{7592BBD9-142D-41FD-8C2F-6441B3C9BB33}"/>
    <dgm:cxn modelId="{0970F413-57CF-45C5-BCFF-6C388C562B30}" type="presOf" srcId="{F22645F4-686B-4ABA-BF94-D0AEA66910F2}" destId="{B7D2715E-C627-4A34-978C-6DFE22C9667D}" srcOrd="0" destOrd="0" presId="urn:microsoft.com/office/officeart/2005/8/layout/hierarchy1"/>
    <dgm:cxn modelId="{E9504E24-CAE2-4758-A905-2F9B760D9714}" type="presOf" srcId="{E5C3865E-A60F-4C63-B48B-695CFFBB7902}" destId="{36BCE22A-A018-4EB8-A1D5-300F9309CD88}" srcOrd="0" destOrd="0" presId="urn:microsoft.com/office/officeart/2005/8/layout/hierarchy1"/>
    <dgm:cxn modelId="{D03971CA-AD2A-4007-95A6-98238E6160C3}" type="presOf" srcId="{8BAE53CA-41A2-477E-8003-9A9E8542497B}" destId="{725F131C-C125-4F92-A13B-6F04BEFE8801}" srcOrd="0" destOrd="0" presId="urn:microsoft.com/office/officeart/2005/8/layout/hierarchy1"/>
    <dgm:cxn modelId="{2AFB89F5-6B9D-461F-938A-11B6E86587F6}" type="presOf" srcId="{CA5A6276-A88C-4F76-9EB6-BE52799F74C7}" destId="{DBFE3147-FC7B-46B4-8EA8-4C74770EE714}" srcOrd="0" destOrd="0" presId="urn:microsoft.com/office/officeart/2005/8/layout/hierarchy1"/>
    <dgm:cxn modelId="{1672A5B3-98DC-4077-A92D-D63DF8E72BC2}" srcId="{FA7DA712-185E-4482-BA5B-CFE4DAF7C8C1}" destId="{D11D926A-3402-474B-8DF3-486BE444CA50}" srcOrd="6" destOrd="0" parTransId="{F41A060C-E4F0-4B48-A46D-28EB9BC34A22}" sibTransId="{3DA97A3D-D89C-4191-B5B0-0EFCE172DF78}"/>
    <dgm:cxn modelId="{51F4C401-9681-494A-97BA-530DAA1FBA3A}" type="presOf" srcId="{D866FFD1-3AF7-4054-A659-84924E0C0C51}" destId="{B0F0652F-866C-4198-B219-69692735887A}" srcOrd="0" destOrd="0" presId="urn:microsoft.com/office/officeart/2005/8/layout/hierarchy1"/>
    <dgm:cxn modelId="{FBD6D3A2-9C75-4ACB-9333-B4EBFB8D1E63}" srcId="{FA7DA712-185E-4482-BA5B-CFE4DAF7C8C1}" destId="{47FF789F-0814-4A4A-A73A-8556D2F0D208}" srcOrd="2" destOrd="0" parTransId="{D866FFD1-3AF7-4054-A659-84924E0C0C51}" sibTransId="{52678517-E111-4CDB-91F4-C1375CC722F0}"/>
    <dgm:cxn modelId="{1AAA2BF6-D3BF-4477-82F9-9F9447F6391E}" srcId="{FA7DA712-185E-4482-BA5B-CFE4DAF7C8C1}" destId="{CE1BA10F-4773-4131-BFEE-1473C555505E}" srcOrd="0" destOrd="0" parTransId="{C1BAC29A-729B-4956-886A-D585A14DE4ED}" sibTransId="{AC6903C4-3A83-4E07-A8FF-4C27E074B178}"/>
    <dgm:cxn modelId="{F4EBB5AE-7634-4237-80FE-BF9B48E9973F}" type="presOf" srcId="{FA7DA712-185E-4482-BA5B-CFE4DAF7C8C1}" destId="{537AF899-9DC1-49E7-BD04-053E74A2B316}" srcOrd="0" destOrd="0" presId="urn:microsoft.com/office/officeart/2005/8/layout/hierarchy1"/>
    <dgm:cxn modelId="{D2B10E00-3544-45D9-95E2-F76443EA35B4}" type="presOf" srcId="{D739D016-B560-4AFE-B04B-9465A1A6A2AA}" destId="{7F269B59-72A7-44B9-82DD-A6B272856B0D}" srcOrd="0" destOrd="0" presId="urn:microsoft.com/office/officeart/2005/8/layout/hierarchy1"/>
    <dgm:cxn modelId="{4E69222E-483C-47A0-A141-F2FF01A448CC}" type="presOf" srcId="{566A8F40-A1E4-4B5D-816E-F67915A5686F}" destId="{FAC8C7D5-D60D-490C-8AD5-C816AF1433E7}" srcOrd="0" destOrd="0" presId="urn:microsoft.com/office/officeart/2005/8/layout/hierarchy1"/>
    <dgm:cxn modelId="{C75A2411-BA95-47BD-A868-6CD1DBB90281}" type="presOf" srcId="{CE1BA10F-4773-4131-BFEE-1473C555505E}" destId="{EA6D1634-FD1C-4B0D-B0BF-A1004A829FCF}" srcOrd="0" destOrd="0" presId="urn:microsoft.com/office/officeart/2005/8/layout/hierarchy1"/>
    <dgm:cxn modelId="{9744D058-A476-42E5-A473-08437A3C2DE8}" srcId="{FA7DA712-185E-4482-BA5B-CFE4DAF7C8C1}" destId="{42F4E0D1-8F81-4989-8613-3921E24E85E7}" srcOrd="1" destOrd="0" parTransId="{ED9718C4-69EF-49ED-B18A-67BF040A7A82}" sibTransId="{47728247-0BC9-4134-9F2F-A1B98D9D87BF}"/>
    <dgm:cxn modelId="{8F44F83E-8CF8-4C4B-81A2-FF9B398C6CC8}" type="presOf" srcId="{D11D926A-3402-474B-8DF3-486BE444CA50}" destId="{48460E44-D4B4-4406-A746-029023042BE0}" srcOrd="0" destOrd="0" presId="urn:microsoft.com/office/officeart/2005/8/layout/hierarchy1"/>
    <dgm:cxn modelId="{43049551-C4BB-4194-8C6B-6DD18A81F8D8}" srcId="{FA7DA712-185E-4482-BA5B-CFE4DAF7C8C1}" destId="{8BAE53CA-41A2-477E-8003-9A9E8542497B}" srcOrd="5" destOrd="0" parTransId="{CA5A6276-A88C-4F76-9EB6-BE52799F74C7}" sibTransId="{1122F7C1-1324-4543-86D7-8DE193BF549B}"/>
    <dgm:cxn modelId="{A27B792A-9F47-4A6A-AB0A-0DDF991DCAAB}" type="presOf" srcId="{ED9718C4-69EF-49ED-B18A-67BF040A7A82}" destId="{C398A288-2C2D-494E-8A49-D4908CA9E17B}" srcOrd="0" destOrd="0" presId="urn:microsoft.com/office/officeart/2005/8/layout/hierarchy1"/>
    <dgm:cxn modelId="{3B1BE202-CF67-467E-8EEB-E211B9B4A32E}" type="presOf" srcId="{F41A060C-E4F0-4B48-A46D-28EB9BC34A22}" destId="{88C289A0-830A-4850-91EE-98930F687A5F}" srcOrd="0" destOrd="0" presId="urn:microsoft.com/office/officeart/2005/8/layout/hierarchy1"/>
    <dgm:cxn modelId="{E826E233-0697-4B6E-891D-87F5D54CACE5}" srcId="{703A025A-D6C3-4CEB-9083-E80896B5BA8E}" destId="{FA7DA712-185E-4482-BA5B-CFE4DAF7C8C1}" srcOrd="0" destOrd="0" parTransId="{1A7D3EF4-C62E-47F5-AFFD-C8811C6A6BFB}" sibTransId="{E8BC19BB-617D-4180-BF7E-11648329A899}"/>
    <dgm:cxn modelId="{95B950B6-6DB7-4669-A68C-AF5705DAC8F5}" type="presOf" srcId="{47FF789F-0814-4A4A-A73A-8556D2F0D208}" destId="{0B2825D1-EEA9-42D4-A332-6CFB7456B366}" srcOrd="0" destOrd="0" presId="urn:microsoft.com/office/officeart/2005/8/layout/hierarchy1"/>
    <dgm:cxn modelId="{FAB6CEF8-90BF-4C4D-A68A-BE5F6B43DF03}" srcId="{FA7DA712-185E-4482-BA5B-CFE4DAF7C8C1}" destId="{E5C3865E-A60F-4C63-B48B-695CFFBB7902}" srcOrd="4" destOrd="0" parTransId="{566A8F40-A1E4-4B5D-816E-F67915A5686F}" sibTransId="{3DB0EBAC-E946-4295-9CD0-C3AA99EDEE8C}"/>
    <dgm:cxn modelId="{DACE0CA6-AD2C-4A18-9B78-FB6F1A6DAF37}" type="presParOf" srcId="{EAC4BEC8-CD2B-4705-9DAB-4A45225F1D74}" destId="{4E584CE2-DA8B-4EC9-A1AF-F3970AAF440F}" srcOrd="0" destOrd="0" presId="urn:microsoft.com/office/officeart/2005/8/layout/hierarchy1"/>
    <dgm:cxn modelId="{0511E705-D356-49FD-93CE-54A854CC2D50}" type="presParOf" srcId="{4E584CE2-DA8B-4EC9-A1AF-F3970AAF440F}" destId="{67D0A2C9-5897-49C0-9E5A-286A614AC499}" srcOrd="0" destOrd="0" presId="urn:microsoft.com/office/officeart/2005/8/layout/hierarchy1"/>
    <dgm:cxn modelId="{E20DB68B-AC04-4709-A299-C87D9CDA1571}" type="presParOf" srcId="{67D0A2C9-5897-49C0-9E5A-286A614AC499}" destId="{8F0EAC27-E2FC-4358-90AF-95CCE04DA789}" srcOrd="0" destOrd="0" presId="urn:microsoft.com/office/officeart/2005/8/layout/hierarchy1"/>
    <dgm:cxn modelId="{04AC70D4-5B63-48D3-9A55-F5ECC5C3E7E3}" type="presParOf" srcId="{67D0A2C9-5897-49C0-9E5A-286A614AC499}" destId="{537AF899-9DC1-49E7-BD04-053E74A2B316}" srcOrd="1" destOrd="0" presId="urn:microsoft.com/office/officeart/2005/8/layout/hierarchy1"/>
    <dgm:cxn modelId="{3F8E1CD6-3AD6-48EF-AC80-6D99C2D82590}" type="presParOf" srcId="{4E584CE2-DA8B-4EC9-A1AF-F3970AAF440F}" destId="{55C0F38F-9B7D-4BBE-A364-31D729B81FCA}" srcOrd="1" destOrd="0" presId="urn:microsoft.com/office/officeart/2005/8/layout/hierarchy1"/>
    <dgm:cxn modelId="{1F528BB5-FB68-4AB0-9EC4-260075F5BE32}" type="presParOf" srcId="{55C0F38F-9B7D-4BBE-A364-31D729B81FCA}" destId="{8481FCAA-4F93-4946-A92B-97F9D808E79E}" srcOrd="0" destOrd="0" presId="urn:microsoft.com/office/officeart/2005/8/layout/hierarchy1"/>
    <dgm:cxn modelId="{78EBCEDF-E787-4FD7-A015-4F307BA8EA8E}" type="presParOf" srcId="{55C0F38F-9B7D-4BBE-A364-31D729B81FCA}" destId="{84383655-A699-4309-B16B-CFAB5E11461A}" srcOrd="1" destOrd="0" presId="urn:microsoft.com/office/officeart/2005/8/layout/hierarchy1"/>
    <dgm:cxn modelId="{3A5CF264-4B7E-41F8-A58F-C44DD732D62F}" type="presParOf" srcId="{84383655-A699-4309-B16B-CFAB5E11461A}" destId="{CC4D3B03-FA95-49C2-B562-966526A20466}" srcOrd="0" destOrd="0" presId="urn:microsoft.com/office/officeart/2005/8/layout/hierarchy1"/>
    <dgm:cxn modelId="{F7F4971A-8176-44C0-BC9B-5F1133AEDB08}" type="presParOf" srcId="{CC4D3B03-FA95-49C2-B562-966526A20466}" destId="{061B8CC0-7BD7-48E0-9B38-AC17CB965439}" srcOrd="0" destOrd="0" presId="urn:microsoft.com/office/officeart/2005/8/layout/hierarchy1"/>
    <dgm:cxn modelId="{CD988EE3-AC5A-4ACD-83E3-A267EFE4A294}" type="presParOf" srcId="{CC4D3B03-FA95-49C2-B562-966526A20466}" destId="{EA6D1634-FD1C-4B0D-B0BF-A1004A829FCF}" srcOrd="1" destOrd="0" presId="urn:microsoft.com/office/officeart/2005/8/layout/hierarchy1"/>
    <dgm:cxn modelId="{8FADF2F0-B182-4DCC-9326-8D40B1B84083}" type="presParOf" srcId="{84383655-A699-4309-B16B-CFAB5E11461A}" destId="{78176D0D-B449-47DF-8795-34B3AA6A34EA}" srcOrd="1" destOrd="0" presId="urn:microsoft.com/office/officeart/2005/8/layout/hierarchy1"/>
    <dgm:cxn modelId="{82A57000-CD1D-4239-A57D-569F7B1BC058}" type="presParOf" srcId="{55C0F38F-9B7D-4BBE-A364-31D729B81FCA}" destId="{C398A288-2C2D-494E-8A49-D4908CA9E17B}" srcOrd="2" destOrd="0" presId="urn:microsoft.com/office/officeart/2005/8/layout/hierarchy1"/>
    <dgm:cxn modelId="{18D58ED8-A033-4330-BDF1-FAB12E7F3652}" type="presParOf" srcId="{55C0F38F-9B7D-4BBE-A364-31D729B81FCA}" destId="{B446FB48-8498-4751-A0BF-7FCC4AD91257}" srcOrd="3" destOrd="0" presId="urn:microsoft.com/office/officeart/2005/8/layout/hierarchy1"/>
    <dgm:cxn modelId="{111E6C1A-7B57-4632-81E3-1BEEE2FD4C6F}" type="presParOf" srcId="{B446FB48-8498-4751-A0BF-7FCC4AD91257}" destId="{937D24E4-DC37-4A0C-9125-4B2046CA6E25}" srcOrd="0" destOrd="0" presId="urn:microsoft.com/office/officeart/2005/8/layout/hierarchy1"/>
    <dgm:cxn modelId="{C19F13E4-6F0A-4999-ACD0-4787F33849A8}" type="presParOf" srcId="{937D24E4-DC37-4A0C-9125-4B2046CA6E25}" destId="{6E73B699-D01B-4186-BB51-66130A1D6192}" srcOrd="0" destOrd="0" presId="urn:microsoft.com/office/officeart/2005/8/layout/hierarchy1"/>
    <dgm:cxn modelId="{F57F91B8-2FE5-45CA-AD92-BCFBC2C52B7D}" type="presParOf" srcId="{937D24E4-DC37-4A0C-9125-4B2046CA6E25}" destId="{5B0747C2-F1FA-42BB-BF37-3CC29963ED34}" srcOrd="1" destOrd="0" presId="urn:microsoft.com/office/officeart/2005/8/layout/hierarchy1"/>
    <dgm:cxn modelId="{D0F1F992-95DC-4C3F-B975-541393948517}" type="presParOf" srcId="{B446FB48-8498-4751-A0BF-7FCC4AD91257}" destId="{4D956250-47E9-4849-A240-1F7BB1FB62DE}" srcOrd="1" destOrd="0" presId="urn:microsoft.com/office/officeart/2005/8/layout/hierarchy1"/>
    <dgm:cxn modelId="{BE4F5DB9-59D5-4B03-95E3-D283DE583506}" type="presParOf" srcId="{55C0F38F-9B7D-4BBE-A364-31D729B81FCA}" destId="{B0F0652F-866C-4198-B219-69692735887A}" srcOrd="4" destOrd="0" presId="urn:microsoft.com/office/officeart/2005/8/layout/hierarchy1"/>
    <dgm:cxn modelId="{4F63505C-9177-479C-A532-A357F573DEFA}" type="presParOf" srcId="{55C0F38F-9B7D-4BBE-A364-31D729B81FCA}" destId="{467757C7-9781-4001-86C1-37CFF55DB376}" srcOrd="5" destOrd="0" presId="urn:microsoft.com/office/officeart/2005/8/layout/hierarchy1"/>
    <dgm:cxn modelId="{5266BE01-E61F-4172-A31E-334B881C48CE}" type="presParOf" srcId="{467757C7-9781-4001-86C1-37CFF55DB376}" destId="{EC71F6E0-9BFB-4658-8F6D-306435052867}" srcOrd="0" destOrd="0" presId="urn:microsoft.com/office/officeart/2005/8/layout/hierarchy1"/>
    <dgm:cxn modelId="{D6226A6B-BD0A-40A2-ABF6-3861FF99F085}" type="presParOf" srcId="{EC71F6E0-9BFB-4658-8F6D-306435052867}" destId="{6400F000-F2AA-4111-A7B8-EAB62D28C06F}" srcOrd="0" destOrd="0" presId="urn:microsoft.com/office/officeart/2005/8/layout/hierarchy1"/>
    <dgm:cxn modelId="{DE6B3B07-4BF0-415D-91B5-977F92D35628}" type="presParOf" srcId="{EC71F6E0-9BFB-4658-8F6D-306435052867}" destId="{0B2825D1-EEA9-42D4-A332-6CFB7456B366}" srcOrd="1" destOrd="0" presId="urn:microsoft.com/office/officeart/2005/8/layout/hierarchy1"/>
    <dgm:cxn modelId="{A0D248EF-6BE8-4429-BD88-E987A055FA8B}" type="presParOf" srcId="{467757C7-9781-4001-86C1-37CFF55DB376}" destId="{1E15EA21-F8FE-4F78-9CFC-347DB043A5B0}" srcOrd="1" destOrd="0" presId="urn:microsoft.com/office/officeart/2005/8/layout/hierarchy1"/>
    <dgm:cxn modelId="{DEADBE26-59F6-4A18-AE22-AC9B89A8B117}" type="presParOf" srcId="{55C0F38F-9B7D-4BBE-A364-31D729B81FCA}" destId="{B7D2715E-C627-4A34-978C-6DFE22C9667D}" srcOrd="6" destOrd="0" presId="urn:microsoft.com/office/officeart/2005/8/layout/hierarchy1"/>
    <dgm:cxn modelId="{D69C5ACC-044B-4218-9178-BB38D2D68AA0}" type="presParOf" srcId="{55C0F38F-9B7D-4BBE-A364-31D729B81FCA}" destId="{843C6759-0726-436D-A556-56B8AEC34F3C}" srcOrd="7" destOrd="0" presId="urn:microsoft.com/office/officeart/2005/8/layout/hierarchy1"/>
    <dgm:cxn modelId="{AC7F6C93-4652-4A4D-93FE-FA066B6C7A4A}" type="presParOf" srcId="{843C6759-0726-436D-A556-56B8AEC34F3C}" destId="{9A89A6F5-766A-40D9-B9F1-7FD606296D07}" srcOrd="0" destOrd="0" presId="urn:microsoft.com/office/officeart/2005/8/layout/hierarchy1"/>
    <dgm:cxn modelId="{6C02478B-5B0A-47DE-A6A9-29BEC2980099}" type="presParOf" srcId="{9A89A6F5-766A-40D9-B9F1-7FD606296D07}" destId="{2FCE9385-028A-4B77-B746-FF8A95DA404C}" srcOrd="0" destOrd="0" presId="urn:microsoft.com/office/officeart/2005/8/layout/hierarchy1"/>
    <dgm:cxn modelId="{905F34C1-DD2B-42D6-9C7E-4A2440C33DF1}" type="presParOf" srcId="{9A89A6F5-766A-40D9-B9F1-7FD606296D07}" destId="{7F269B59-72A7-44B9-82DD-A6B272856B0D}" srcOrd="1" destOrd="0" presId="urn:microsoft.com/office/officeart/2005/8/layout/hierarchy1"/>
    <dgm:cxn modelId="{9DCAA40C-AAD1-4B59-9564-7B370DCC8E4D}" type="presParOf" srcId="{843C6759-0726-436D-A556-56B8AEC34F3C}" destId="{C1C80825-67FA-49B4-B397-3CBB3EBBF9B5}" srcOrd="1" destOrd="0" presId="urn:microsoft.com/office/officeart/2005/8/layout/hierarchy1"/>
    <dgm:cxn modelId="{9AED91AB-F93C-4089-BF20-513E0C245019}" type="presParOf" srcId="{55C0F38F-9B7D-4BBE-A364-31D729B81FCA}" destId="{FAC8C7D5-D60D-490C-8AD5-C816AF1433E7}" srcOrd="8" destOrd="0" presId="urn:microsoft.com/office/officeart/2005/8/layout/hierarchy1"/>
    <dgm:cxn modelId="{8810A621-1CEC-4AC7-87D4-9863C5EE0EC8}" type="presParOf" srcId="{55C0F38F-9B7D-4BBE-A364-31D729B81FCA}" destId="{1F17EB3C-7CB6-4711-A105-01DA4252EBDA}" srcOrd="9" destOrd="0" presId="urn:microsoft.com/office/officeart/2005/8/layout/hierarchy1"/>
    <dgm:cxn modelId="{5C779972-7CEB-4661-983C-FA11B9AA3BB5}" type="presParOf" srcId="{1F17EB3C-7CB6-4711-A105-01DA4252EBDA}" destId="{CF49DED3-7245-44B9-88F5-2D52EF4E5D29}" srcOrd="0" destOrd="0" presId="urn:microsoft.com/office/officeart/2005/8/layout/hierarchy1"/>
    <dgm:cxn modelId="{8BF399E5-D64E-4CC0-BA0D-036891CA958C}" type="presParOf" srcId="{CF49DED3-7245-44B9-88F5-2D52EF4E5D29}" destId="{95DE4966-FC5F-4543-A763-ABE5CAF4FA7A}" srcOrd="0" destOrd="0" presId="urn:microsoft.com/office/officeart/2005/8/layout/hierarchy1"/>
    <dgm:cxn modelId="{0EF7B729-E402-4F11-B11C-11ADBD623CF4}" type="presParOf" srcId="{CF49DED3-7245-44B9-88F5-2D52EF4E5D29}" destId="{36BCE22A-A018-4EB8-A1D5-300F9309CD88}" srcOrd="1" destOrd="0" presId="urn:microsoft.com/office/officeart/2005/8/layout/hierarchy1"/>
    <dgm:cxn modelId="{1E2ECD66-33F1-4D8B-B027-2A930410928F}" type="presParOf" srcId="{1F17EB3C-7CB6-4711-A105-01DA4252EBDA}" destId="{B9192BDF-FB19-4661-827A-13C19BD6DECA}" srcOrd="1" destOrd="0" presId="urn:microsoft.com/office/officeart/2005/8/layout/hierarchy1"/>
    <dgm:cxn modelId="{30A92C60-0AA9-442C-891A-29F6CC629228}" type="presParOf" srcId="{55C0F38F-9B7D-4BBE-A364-31D729B81FCA}" destId="{DBFE3147-FC7B-46B4-8EA8-4C74770EE714}" srcOrd="10" destOrd="0" presId="urn:microsoft.com/office/officeart/2005/8/layout/hierarchy1"/>
    <dgm:cxn modelId="{6DF71A3D-6B24-4016-9438-1B6DFD50F386}" type="presParOf" srcId="{55C0F38F-9B7D-4BBE-A364-31D729B81FCA}" destId="{11D4DAE0-2CAC-4C64-82B6-E529EE780E11}" srcOrd="11" destOrd="0" presId="urn:microsoft.com/office/officeart/2005/8/layout/hierarchy1"/>
    <dgm:cxn modelId="{F22901B5-3ACC-4F50-A354-FD6C6F41B388}" type="presParOf" srcId="{11D4DAE0-2CAC-4C64-82B6-E529EE780E11}" destId="{2BC06EBA-75A9-40EB-A2D5-2B34397C5E35}" srcOrd="0" destOrd="0" presId="urn:microsoft.com/office/officeart/2005/8/layout/hierarchy1"/>
    <dgm:cxn modelId="{5F4B72B0-9346-401E-967E-57045CA06F6A}" type="presParOf" srcId="{2BC06EBA-75A9-40EB-A2D5-2B34397C5E35}" destId="{27860C01-2A9B-4C14-9441-BEAFE0D7CFE5}" srcOrd="0" destOrd="0" presId="urn:microsoft.com/office/officeart/2005/8/layout/hierarchy1"/>
    <dgm:cxn modelId="{C7BB3918-41B1-4F9F-91E7-E8BEB8585806}" type="presParOf" srcId="{2BC06EBA-75A9-40EB-A2D5-2B34397C5E35}" destId="{725F131C-C125-4F92-A13B-6F04BEFE8801}" srcOrd="1" destOrd="0" presId="urn:microsoft.com/office/officeart/2005/8/layout/hierarchy1"/>
    <dgm:cxn modelId="{D684EE05-80A2-403A-9A4E-567E9B43E81D}" type="presParOf" srcId="{11D4DAE0-2CAC-4C64-82B6-E529EE780E11}" destId="{93BEE5D1-C746-48B1-A3F5-5A8202F9DE6E}" srcOrd="1" destOrd="0" presId="urn:microsoft.com/office/officeart/2005/8/layout/hierarchy1"/>
    <dgm:cxn modelId="{F16C8A7D-36E8-4425-B6C0-9F2EA2D88EAD}" type="presParOf" srcId="{55C0F38F-9B7D-4BBE-A364-31D729B81FCA}" destId="{88C289A0-830A-4850-91EE-98930F687A5F}" srcOrd="12" destOrd="0" presId="urn:microsoft.com/office/officeart/2005/8/layout/hierarchy1"/>
    <dgm:cxn modelId="{92570B58-DBBF-4EE7-AD12-31D6E15D4090}" type="presParOf" srcId="{55C0F38F-9B7D-4BBE-A364-31D729B81FCA}" destId="{865A881D-6541-4518-BD8A-E24D7D871BB4}" srcOrd="13" destOrd="0" presId="urn:microsoft.com/office/officeart/2005/8/layout/hierarchy1"/>
    <dgm:cxn modelId="{11309282-3846-4B62-819D-A6F9902E2239}" type="presParOf" srcId="{865A881D-6541-4518-BD8A-E24D7D871BB4}" destId="{4A01A67F-2A31-45DB-A7C8-49D517930FE1}" srcOrd="0" destOrd="0" presId="urn:microsoft.com/office/officeart/2005/8/layout/hierarchy1"/>
    <dgm:cxn modelId="{D6E0D6D9-0EDB-4D0C-B68E-ADFF251FC5A3}" type="presParOf" srcId="{4A01A67F-2A31-45DB-A7C8-49D517930FE1}" destId="{E7051C7C-DD62-458D-82EE-AC65DF235ED1}" srcOrd="0" destOrd="0" presId="urn:microsoft.com/office/officeart/2005/8/layout/hierarchy1"/>
    <dgm:cxn modelId="{3E65D375-49E5-496A-B4B6-76D42BDAC713}" type="presParOf" srcId="{4A01A67F-2A31-45DB-A7C8-49D517930FE1}" destId="{48460E44-D4B4-4406-A746-029023042BE0}" srcOrd="1" destOrd="0" presId="urn:microsoft.com/office/officeart/2005/8/layout/hierarchy1"/>
    <dgm:cxn modelId="{836453F1-840E-4CF3-8A41-FB6B1CFE8EFA}" type="presParOf" srcId="{865A881D-6541-4518-BD8A-E24D7D871BB4}" destId="{80D7C422-C142-4349-881D-AC01359E4C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29608-89B2-44D2-9165-5F53C91377D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A55D1-8929-4448-A3BD-6D3BDBE960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A55D1-8929-4448-A3BD-6D3BDBE9605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A55D1-8929-4448-A3BD-6D3BDBE9605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A55D1-8929-4448-A3BD-6D3BDBE9605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A55D1-8929-4448-A3BD-6D3BDBE9605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86879-30C4-49DD-8DB6-C9E08A63743A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7845-F737-4504-82DD-0F0ADBA00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Slide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1200"/>
            <a:ext cx="8610600" cy="1143000"/>
          </a:xfrm>
          <a:noFill/>
        </p:spPr>
        <p:txBody>
          <a:bodyPr>
            <a:noAutofit/>
          </a:bodyPr>
          <a:lstStyle/>
          <a:p>
            <a:r>
              <a:rPr lang="sr-Latn-RS" sz="3600" b="1" dirty="0" smtClean="0">
                <a:solidFill>
                  <a:srgbClr val="C00000"/>
                </a:solidFill>
              </a:rPr>
              <a:t>Aktuarski aspekti poslovanja osiguravajućih kompanija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54864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RS" sz="3200" b="1" dirty="0" smtClean="0">
                <a:solidFill>
                  <a:schemeClr val="accent6">
                    <a:lumMod val="75000"/>
                  </a:schemeClr>
                </a:solidFill>
              </a:rPr>
              <a:t>Prof. dr Jelena Kočović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6248400" y="3581400"/>
            <a:ext cx="2895600" cy="3276600"/>
          </a:xfrm>
          <a:prstGeom prst="triangle">
            <a:avLst>
              <a:gd name="adj" fmla="val 100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7391400" y="3048000"/>
            <a:ext cx="1752600" cy="3810000"/>
          </a:xfrm>
          <a:prstGeom prst="triangle">
            <a:avLst>
              <a:gd name="adj" fmla="val 99457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8229600" y="2514600"/>
            <a:ext cx="914400" cy="43434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10800000">
            <a:off x="0" y="0"/>
            <a:ext cx="1600200" cy="2133600"/>
          </a:xfrm>
          <a:prstGeom prst="triangle">
            <a:avLst>
              <a:gd name="adj" fmla="val 10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10800000">
            <a:off x="0" y="0"/>
            <a:ext cx="914400" cy="2133600"/>
          </a:xfrm>
          <a:prstGeom prst="triangle">
            <a:avLst>
              <a:gd name="adj" fmla="val 10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 rot="10800000">
            <a:off x="0" y="0"/>
            <a:ext cx="381000" cy="21336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Aktuarski aspekti obračuna premije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I kada je dobro odredjena funkcija raspodele steta ona može znacajno da se deformise zbog nekog katastrofalnog dogadjaja a posledično ni ocekivana steta neće biti adekvatna.</a:t>
            </a:r>
          </a:p>
          <a:p>
            <a:r>
              <a:rPr lang="sr-Latn-CS" dirty="0" smtClean="0"/>
              <a:t>Stoga je pracenje desavanja steta dinamicki proces pa i korekcija premija mora biti dinamicki proces.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C00000"/>
                </a:solidFill>
              </a:rPr>
              <a:t>Tarife premija u praksi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Šta se dešava u praksi sa tarifama premija?</a:t>
            </a:r>
          </a:p>
          <a:p>
            <a:r>
              <a:rPr lang="sr-Latn-RS" dirty="0" smtClean="0"/>
              <a:t>Tarife premija sadrže  osnovne  cene  koje gotovo da su jedinstvene za sve vrste proizvoda koje se nude na tržištu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strane</a:t>
            </a:r>
            <a:r>
              <a:rPr lang="en-GB" dirty="0" smtClean="0"/>
              <a:t> </a:t>
            </a:r>
            <a:r>
              <a:rPr lang="en-GB" dirty="0" err="1" smtClean="0"/>
              <a:t>razlicitih</a:t>
            </a:r>
            <a:r>
              <a:rPr lang="en-GB" dirty="0" smtClean="0"/>
              <a:t> </a:t>
            </a:r>
            <a:r>
              <a:rPr lang="en-GB" dirty="0" err="1" smtClean="0"/>
              <a:t>osiguravaca</a:t>
            </a:r>
            <a:r>
              <a:rPr lang="sr-Latn-RS" dirty="0" smtClean="0"/>
              <a:t> sa malim varijacijama do kojih dolazi na bazi ponude i tražnje kao i popustima na premiju  koje omogucuju uslovi osiguranja.</a:t>
            </a:r>
          </a:p>
          <a:p>
            <a:r>
              <a:rPr lang="sr-Latn-RS" dirty="0" smtClean="0"/>
              <a:t>Kako je moguce da se tarifa premija godinama ne menja?Da li je intenzitet i frekvencija steta ista u poslednjih nekoliko decenija, da li se menjala funkcija raspodele šteta za pojedine vrste osiguranja? Da li aktuari vode računa o tome?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C00000"/>
                </a:solidFill>
              </a:rPr>
              <a:t>Tarife premija u praksi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Kako bi to uticalo na cene proizvoda osiguranja i ako bi na primer samo jedna osiguravajuca kompanija dinamicki korigovala premije u skladu sa promenama aktuarske baze podataka da li bi bila konkurentna na trzistu?</a:t>
            </a:r>
          </a:p>
          <a:p>
            <a:r>
              <a:rPr lang="sr-Latn-RS" dirty="0" smtClean="0"/>
              <a:t>Aktuari daju misljenje na tarife premija i njihova odgovornost za adekvatnost tarife gleda se   preko tehnickog rezultata. Da li je to dovoljno i ispravno?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Latn-CS" sz="4000" b="1" dirty="0" smtClean="0">
                <a:solidFill>
                  <a:srgbClr val="C00000"/>
                </a:solidFill>
              </a:rPr>
              <a:t>Tehničke rezerve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sr-Latn-CS" sz="2800" dirty="0" smtClean="0"/>
              <a:t>Tehničke rezerve predstavljaju pojedinačno najveću stavku na strani obaveza u bilansu stanja osiguravajućih kompanija.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sr-Latn-CS" sz="2800" dirty="0" smtClean="0"/>
              <a:t>Potreba za formiranjem tehničkih rezervi u osiguranju proizilazi iz vremenske nepodudarnosti između naplate premije i isplate naknade osiguranicima.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sr-Latn-CS" sz="2800" dirty="0" smtClean="0"/>
              <a:t> Njihov značaj se može posmatrati kako sa spekta adekvatnosti kapitala, tako i sa aspekta finansijskog izveštavanja. Tačnost ocene potrebnog nivoa tehničkih rezervi u neživotnom osiguranju je od velikog značaja u svrhe utvrđivanja solventnosti osiguravača i adekvatnosti njegovog kapitala</a:t>
            </a:r>
            <a:r>
              <a:rPr lang="en-US" sz="2800" dirty="0" smtClean="0"/>
              <a:t> </a:t>
            </a:r>
            <a:r>
              <a:rPr lang="sr-Latn-CS" sz="2800" dirty="0" smtClean="0"/>
              <a:t>(Solventnost II)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sr-Latn-CS" sz="3600" b="1" dirty="0" smtClean="0">
                <a:solidFill>
                  <a:srgbClr val="C00000"/>
                </a:solidFill>
              </a:rPr>
              <a:t>Značaj tehničkih rezervi sa aspekta adekvatnosti kapitala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2800" dirty="0" smtClean="0"/>
              <a:t>Brojne studije osnovnih uzroka propasti osiguravajućih kompanija pokazuju da se potcenjenost tehničkih rezervi po pravilu javlja kao jedan od glavnih faktora nesolventnosti neživotnih osiguravača. </a:t>
            </a:r>
          </a:p>
          <a:p>
            <a:pPr eaLnBrk="1" hangingPunct="1"/>
            <a:r>
              <a:rPr lang="sr-Latn-CS" sz="2800" dirty="0" smtClean="0"/>
              <a:t>Prepoznajući njihov značaj, koncept „Solventnosti II“ eksplicitno svrstava tehničke rezerve, zajedno sa zahtevima za kapitalom i pravilima investiranja sredstava, u stubove adekvatnosti kapitala osiguravajuće kompanije. 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sr-Latn-CS" sz="3600" b="1" dirty="0" smtClean="0">
                <a:solidFill>
                  <a:srgbClr val="C00000"/>
                </a:solidFill>
              </a:rPr>
              <a:t>Značaj tehničkih rezervi sa aspekta adekvatnosti kapitala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sr-Latn-CS" sz="2800" dirty="0" smtClean="0"/>
              <a:t>Ukoliko tehničke rezerve nis</a:t>
            </a:r>
            <a:r>
              <a:rPr lang="en-US" sz="2800" dirty="0" smtClean="0"/>
              <a:t>u</a:t>
            </a:r>
            <a:r>
              <a:rPr lang="sr-Latn-CS" sz="2800" dirty="0" smtClean="0"/>
              <a:t> određene u adekvatnom iznosu, izostaje i adekvatnost kapitala osiguravajuće kompanije i javlja se potreba za preduzimanjem odgovarajućih mera od strane nadzornog organa kako bi se sprečila propast kompanije. 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800" dirty="0" smtClean="0"/>
              <a:t>Ukoliko su tehničke rezerve nedovoljne, finansijski položaj kompanije prikazuje se u boljem svetlu nego što zaista jeste, što za sobom povlači pogrešne odluke menadžmenta u domenu poslova osiguranja ali i investiranja sredstava. 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800" dirty="0" smtClean="0"/>
              <a:t>Uprkos njenom nesumnjivom značaju, margina solventnosti svakako ne može zameniti adekvatno formiranje i pokriće tehničkih rezervi osiguravajuće kompanije. 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533400"/>
            <a:ext cx="8229600" cy="5592763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 </a:t>
            </a:r>
            <a:r>
              <a:rPr lang="sr-Latn-RS" sz="4000" b="1" dirty="0" smtClean="0">
                <a:solidFill>
                  <a:srgbClr val="C00000"/>
                </a:solidFill>
              </a:rPr>
              <a:t>Problemi obračuna tehničkih rezervi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R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800" dirty="0" smtClean="0"/>
              <a:t>Najvažnija pitanja za svaku osiguravajuću kompaniju: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800" dirty="0" smtClean="0"/>
          </a:p>
          <a:p>
            <a:pPr eaLnBrk="1" hangingPunct="1">
              <a:lnSpc>
                <a:spcPct val="90000"/>
              </a:lnSpc>
            </a:pPr>
            <a:r>
              <a:rPr lang="pl-PL" sz="2800" dirty="0" smtClean="0"/>
              <a:t>Pitanje dovoljnosti tehničkih  rezervi</a:t>
            </a:r>
            <a:r>
              <a:rPr lang="pl-PL" sz="2400" dirty="0" smtClean="0"/>
              <a:t>?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pl-PL" sz="2800" dirty="0" smtClean="0"/>
              <a:t>Može li se  pouzdano ustanoviti  dovoljnost ili potcenjenost rezervacija za štete</a:t>
            </a:r>
            <a:r>
              <a:rPr lang="pl-PL" sz="2400" dirty="0" smtClean="0"/>
              <a:t>?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pl-PL" sz="2800" dirty="0" smtClean="0"/>
              <a:t>Posebno, može li se ustanoviti potcenjenost IBNR rezervacija</a:t>
            </a:r>
            <a:r>
              <a:rPr lang="pl-PL" sz="2400" dirty="0" smtClean="0"/>
              <a:t>?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endParaRPr lang="en-US" sz="900" dirty="0" smtClean="0"/>
          </a:p>
          <a:p>
            <a:pPr eaLnBrk="1" hangingPunct="1">
              <a:lnSpc>
                <a:spcPct val="90000"/>
              </a:lnSpc>
            </a:pPr>
            <a:endParaRPr lang="en-US" sz="900" dirty="0" smtClean="0"/>
          </a:p>
          <a:p>
            <a:pPr eaLnBrk="1" hangingPunct="1">
              <a:lnSpc>
                <a:spcPct val="90000"/>
              </a:lnSpc>
            </a:pPr>
            <a:endParaRPr lang="en-US" sz="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900" dirty="0" smtClean="0"/>
              <a:t> </a:t>
            </a:r>
            <a:endParaRPr lang="en-US" sz="9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/>
            <a:r>
              <a:rPr lang="pl-PL" smtClean="0"/>
              <a:t>Koji su uslovi neophodni za to? </a:t>
            </a:r>
            <a:endParaRPr lang="en-US" smtClean="0"/>
          </a:p>
          <a:p>
            <a:pPr eaLnBrk="1" hangingPunct="1"/>
            <a:r>
              <a:rPr lang="pl-PL" smtClean="0"/>
              <a:t>Postoje li pouzdane metode? </a:t>
            </a:r>
            <a:endParaRPr lang="en-US" smtClean="0"/>
          </a:p>
          <a:p>
            <a:pPr eaLnBrk="1" hangingPunct="1"/>
            <a:r>
              <a:rPr lang="pl-PL" smtClean="0"/>
              <a:t>Kako da se ponaša aktuar u situaciji kada različite metode daju potpuno različite rezultate</a:t>
            </a:r>
            <a:r>
              <a:rPr lang="en-US" smtClean="0"/>
              <a:t>?</a:t>
            </a:r>
            <a:r>
              <a:rPr lang="pl-PL" smtClean="0"/>
              <a:t> </a:t>
            </a:r>
            <a:endParaRPr lang="en-US" smtClean="0"/>
          </a:p>
          <a:p>
            <a:pPr eaLnBrk="1" hangingPunct="1"/>
            <a:r>
              <a:rPr lang="en-US" smtClean="0"/>
              <a:t>I</a:t>
            </a:r>
            <a:r>
              <a:rPr lang="pl-PL" smtClean="0"/>
              <a:t>li k</a:t>
            </a:r>
            <a:r>
              <a:rPr lang="en-US" smtClean="0"/>
              <a:t>a</a:t>
            </a:r>
            <a:r>
              <a:rPr lang="pl-PL" smtClean="0"/>
              <a:t>da isti metod za različite vremenske horizonte daje drastično različite rezultate? 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838200" y="304800"/>
            <a:ext cx="7865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4000" b="1" dirty="0" smtClean="0">
                <a:solidFill>
                  <a:srgbClr val="C00000"/>
                </a:solidFill>
              </a:rPr>
              <a:t>Problemi obračuna tehničkih rezervi</a:t>
            </a:r>
            <a:endParaRPr lang="en-GB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364163"/>
          </a:xfrm>
        </p:spPr>
        <p:txBody>
          <a:bodyPr/>
          <a:lstStyle/>
          <a:p>
            <a:pPr eaLnBrk="1" hangingPunct="1"/>
            <a:r>
              <a:rPr lang="pl-PL" dirty="0" smtClean="0"/>
              <a:t>Moze li se iskustvom steći osećaj za prave, adekvatne iznose rezervacija? </a:t>
            </a:r>
            <a:endParaRPr lang="en-US" dirty="0" smtClean="0"/>
          </a:p>
          <a:p>
            <a:pPr eaLnBrk="1" hangingPunct="1"/>
            <a:r>
              <a:rPr lang="pl-PL" dirty="0" smtClean="0"/>
              <a:t>Moze li kombinacija različitih metoda uz prilagodjavanje podataka ( isključenje ekstremnih vrednosti) dati dobre rezultate?</a:t>
            </a:r>
            <a:endParaRPr lang="en-US" dirty="0" smtClean="0"/>
          </a:p>
          <a:p>
            <a:pPr eaLnBrk="1" hangingPunct="1"/>
            <a:r>
              <a:rPr lang="pl-PL" dirty="0" smtClean="0"/>
              <a:t>Da li su visoke rezervacije šteta apriori dokaz solventnosti i finansijske stabilnosti osiguravača? 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828170" y="304800"/>
            <a:ext cx="78651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sz="4000" b="1" dirty="0" smtClean="0">
                <a:solidFill>
                  <a:srgbClr val="C00000"/>
                </a:solidFill>
              </a:rPr>
              <a:t>Problemi obračuna tehničkih rezervi</a:t>
            </a:r>
            <a:endParaRPr lang="en-GB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686800" cy="5715000"/>
          </a:xfrm>
        </p:spPr>
        <p:txBody>
          <a:bodyPr>
            <a:noAutofit/>
          </a:bodyPr>
          <a:lstStyle/>
          <a:p>
            <a:r>
              <a:rPr lang="sr-Latn-CS" sz="2800" dirty="0" smtClean="0"/>
              <a:t>Kalkulacija tehničkih rezervi, a naročito rezervi za štete u neživotnom osiguranju, je subjektivne prirode.</a:t>
            </a:r>
          </a:p>
          <a:p>
            <a:pPr eaLnBrk="1" hangingPunct="1"/>
            <a:r>
              <a:rPr lang="sr-Latn-CS" sz="2800" dirty="0" smtClean="0"/>
              <a:t> Svaki metod određivanja rezervi za štete u neživotnom osiguranju zahteva veštinu i ekspertizu u primeni</a:t>
            </a:r>
            <a:r>
              <a:rPr lang="en-US" sz="2800" dirty="0" smtClean="0"/>
              <a:t>.</a:t>
            </a:r>
            <a:endParaRPr lang="sr-Latn-CS" sz="2800" dirty="0" smtClean="0"/>
          </a:p>
          <a:p>
            <a:pPr eaLnBrk="1" hangingPunct="1"/>
            <a:r>
              <a:rPr lang="sr-Latn-CS" sz="2800" dirty="0" smtClean="0"/>
              <a:t>Pouzdanost utvrđenog iznosa rezervi za štete značajno zavisi od tacnosti baze podataka i od polaznih pretpostavki pri izboru metoda za njihovo utvrđivanje.</a:t>
            </a:r>
          </a:p>
          <a:p>
            <a:pPr eaLnBrk="1" hangingPunct="1"/>
            <a:r>
              <a:rPr lang="sr-Latn-CS" sz="2800" dirty="0" smtClean="0"/>
              <a:t>Kad god je moguće, trebalo bi primeniti više metoda za utvrđivanje rezervi za štete, i zatim iznos rezervi iskazati prema onom metodu koji se u konkretnim okolnostima može smatrati najprikladnijim. </a:t>
            </a:r>
            <a:endParaRPr lang="en-US" sz="2800" dirty="0" smtClean="0"/>
          </a:p>
          <a:p>
            <a:pPr eaLnBrk="1" hangingPunct="1"/>
            <a:endParaRPr lang="sr-Latn-C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990600" y="76200"/>
            <a:ext cx="79805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4000" b="1" dirty="0" smtClean="0">
                <a:solidFill>
                  <a:srgbClr val="C00000"/>
                </a:solidFill>
              </a:rPr>
              <a:t>Problemi obračuna tehničkih rezervi 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graphicFrame>
        <p:nvGraphicFramePr>
          <p:cNvPr id="8194" name="Object 1"/>
          <p:cNvGraphicFramePr>
            <a:graphicFrameLocks noChangeAspect="1"/>
          </p:cNvGraphicFramePr>
          <p:nvPr/>
        </p:nvGraphicFramePr>
        <p:xfrm>
          <a:off x="838200" y="990600"/>
          <a:ext cx="7391400" cy="5095875"/>
        </p:xfrm>
        <a:graphic>
          <a:graphicData uri="http://schemas.openxmlformats.org/presentationml/2006/ole">
            <p:oleObj spid="_x0000_s110594" name="Slide" r:id="rId3" imgW="1199463" imgH="899167" progId="PowerPoint.Slide.12">
              <p:embed/>
            </p:oleObj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GB" sz="3600" b="1" dirty="0" err="1" smtClean="0">
                <a:solidFill>
                  <a:srgbClr val="C00000"/>
                </a:solidFill>
              </a:rPr>
              <a:t>Klju</a:t>
            </a:r>
            <a:r>
              <a:rPr lang="sr-Latn-RS" sz="3600" b="1" dirty="0" smtClean="0">
                <a:solidFill>
                  <a:srgbClr val="C00000"/>
                </a:solidFill>
              </a:rPr>
              <a:t>čni faktori poslovanja osiguravača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1447800"/>
            <a:ext cx="4518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/>
              <a:t>Mišljenje ovlašćenog aktuara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sr-Latn-CS" sz="4000" b="1" dirty="0" smtClean="0">
                <a:solidFill>
                  <a:srgbClr val="C00000"/>
                </a:solidFill>
              </a:rPr>
              <a:t>Problemi obračuna rezervi za štete</a:t>
            </a:r>
            <a:endParaRPr lang="sr-Latn-CS" sz="4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Nepodudaranje trenutka nastanka štete i trenutka isplate naknade,</a:t>
            </a:r>
          </a:p>
          <a:p>
            <a:pPr eaLnBrk="1" hangingPunct="1">
              <a:lnSpc>
                <a:spcPct val="80000"/>
              </a:lnSpc>
            </a:pPr>
            <a:endParaRPr lang="sr-Latn-C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vremenska kašnjenja u prijavljivanju i rešavanju šteta,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 promene u načinu određivanja rezervi za prijavljene štete,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teškoće u pronalaženju podataka (kada nije dostupan istorijski razvoj šteta u kompaniji za datu vrstu osiguranja),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dirty="0" smtClean="0"/>
              <a:t> 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sz="800" dirty="0" smtClean="0"/>
              <a:t>.</a:t>
            </a:r>
            <a:endParaRPr lang="en-US" sz="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sr-Latn-CS" sz="4300" b="1" dirty="0" smtClean="0">
                <a:solidFill>
                  <a:srgbClr val="C00000"/>
                </a:solidFill>
              </a:rPr>
              <a:t>Problemi obračuna rezervi za štete</a:t>
            </a:r>
            <a:r>
              <a:rPr lang="sr-Latn-CS" sz="43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Nepodudaranje trenutka nastanka štete i trenutka isplate naknade,</a:t>
            </a:r>
          </a:p>
          <a:p>
            <a:pPr eaLnBrk="1" hangingPunct="1">
              <a:lnSpc>
                <a:spcPct val="80000"/>
              </a:lnSpc>
            </a:pPr>
            <a:endParaRPr lang="sr-Latn-C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vremenska kašnjenja u prijavljivanju i rešavanju šteta,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 promene u načinu određivanja rezervi za prijavljene štete,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teškoće u pronalaženju podataka (kada nije dostupan istorijski razvoj šteta u kompaniji za datu vrstu osiguranja), </a:t>
            </a:r>
          </a:p>
          <a:p>
            <a:pPr eaLnBrk="1" hangingPunct="1">
              <a:lnSpc>
                <a:spcPct val="80000"/>
              </a:lnSpc>
            </a:pPr>
            <a:endParaRPr lang="sr-Latn-CS" sz="2400" dirty="0" smtClean="0"/>
          </a:p>
          <a:p>
            <a:pPr>
              <a:lnSpc>
                <a:spcPct val="80000"/>
              </a:lnSpc>
            </a:pPr>
            <a:r>
              <a:rPr lang="sr-Latn-CS" sz="2400" dirty="0" smtClean="0"/>
              <a:t>Neuobičajeno veliki rast premije siguranja može dovesti do potcenjenosti rezervi za štete</a:t>
            </a:r>
          </a:p>
          <a:p>
            <a:pPr>
              <a:lnSpc>
                <a:spcPct val="80000"/>
              </a:lnSpc>
            </a:pPr>
            <a:endParaRPr lang="sr-Latn-CS" sz="2400" dirty="0" smtClean="0"/>
          </a:p>
          <a:p>
            <a:pPr>
              <a:lnSpc>
                <a:spcPct val="80000"/>
              </a:lnSpc>
            </a:pPr>
            <a:r>
              <a:rPr lang="sr-Latn-CS" sz="2400" dirty="0" smtClean="0"/>
              <a:t>Naglo podizanje rezervi za štete može dovesti do lažnog negativnog run off-a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dirty="0" smtClean="0"/>
              <a:t> 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sz="800" dirty="0" smtClean="0"/>
              <a:t>.</a:t>
            </a:r>
            <a:endParaRPr lang="en-US" sz="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305800" cy="5638800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sr-Latn-CS" sz="4000" b="1" dirty="0" smtClean="0">
                <a:solidFill>
                  <a:srgbClr val="C00000"/>
                </a:solidFill>
              </a:rPr>
              <a:t>Problemi obračuna rezervi za štete</a:t>
            </a:r>
            <a:r>
              <a:rPr lang="sr-Latn-CS" sz="40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sr-Latn-CS" sz="1800" dirty="0" smtClean="0"/>
          </a:p>
          <a:p>
            <a:pPr eaLnBrk="1" hangingPunct="1">
              <a:lnSpc>
                <a:spcPct val="80000"/>
              </a:lnSpc>
            </a:pPr>
            <a:endParaRPr lang="sr-Latn-CS" sz="18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inflacija,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fluktuacije deviznog kursa,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sudske odluke koje mogu uticati na konačan iznos obaveza osiguravača, latentne štete (npr. povezane sa posledicama zagađenja),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katastrofalne ili neuobičajene štete, problem tretmana naknade iz reosiguranja,</a:t>
            </a:r>
          </a:p>
          <a:p>
            <a:pPr eaLnBrk="1" hangingPunct="1">
              <a:lnSpc>
                <a:spcPct val="80000"/>
              </a:lnSpc>
            </a:pPr>
            <a:endParaRPr lang="sr-Latn-CS" sz="24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400" dirty="0" smtClean="0"/>
              <a:t>problem tretmana troškova isplate šteta, diskontovanje i izbor odgovarajuće diskontne stope.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4572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sr-Latn-CS" sz="4300" b="1" dirty="0" smtClean="0">
                <a:solidFill>
                  <a:srgbClr val="C00000"/>
                </a:solidFill>
              </a:rPr>
              <a:t>Problemi obračuna rezervi za štete</a:t>
            </a:r>
            <a:r>
              <a:rPr lang="sr-Latn-CS" sz="43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sr-Latn-CS" sz="2400" dirty="0" smtClean="0"/>
          </a:p>
          <a:p>
            <a:pPr eaLnBrk="1" hangingPunct="1">
              <a:lnSpc>
                <a:spcPct val="90000"/>
              </a:lnSpc>
            </a:pPr>
            <a:r>
              <a:rPr lang="sr-Latn-CS" sz="2400" dirty="0" smtClean="0"/>
              <a:t>Aktuarski metodi koji se koriste u svrhe utvrđivanja rezer</a:t>
            </a:r>
            <a:r>
              <a:rPr lang="en-US" sz="2400" dirty="0" smtClean="0"/>
              <a:t>v</a:t>
            </a:r>
            <a:r>
              <a:rPr lang="sr-Latn-CS" sz="2400" dirty="0" smtClean="0"/>
              <a:t>i za štete su onoliko dobri koliko su dobri podaci na kojima njihova primena počiva.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sr-Latn-CS" sz="2400" dirty="0" smtClean="0"/>
              <a:t> Stoga je veoma važno da se odgovarajući podaci obezbeđuju na konzistentnoj osnovi, uz njihovu detaljnu proveru i kontrolu.</a:t>
            </a:r>
          </a:p>
          <a:p>
            <a:pPr eaLnBrk="1" hangingPunct="1">
              <a:lnSpc>
                <a:spcPct val="90000"/>
              </a:lnSpc>
            </a:pPr>
            <a:endParaRPr lang="sr-Latn-CS" sz="2400" dirty="0" smtClean="0"/>
          </a:p>
          <a:p>
            <a:pPr eaLnBrk="1" hangingPunct="1">
              <a:lnSpc>
                <a:spcPct val="90000"/>
              </a:lnSpc>
            </a:pPr>
            <a:r>
              <a:rPr lang="sr-Latn-CS" sz="2400" dirty="0" smtClean="0"/>
              <a:t>Podaci gotovo uvek sadrže slučajne varijacije, i često su pod uticajem krupnih, katastrofalnih šteta, ili pod uticajem greški u obračunu.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sr-Latn-CS" sz="2400" dirty="0" smtClean="0"/>
              <a:t>Podaci iz prošlosti ne moraju nužno biti u skladu sa budućim razvojem događaja.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/>
          <a:p>
            <a:pPr eaLnBrk="1" hangingPunct="1"/>
            <a:r>
              <a:rPr lang="sr-Latn-CS" sz="2800" dirty="0" smtClean="0"/>
              <a:t>Tačnost određivanja rezervi za štete iziskuje grupisanje šteta prema sličnim karakteristikama, pošto su obrasci nastajanja i razvoja šteta unutar jedne grupe međusobno slični.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sr-Latn-CS" sz="2800" dirty="0" smtClean="0"/>
              <a:t>Sa formiranjem grupa šteta ne treba preterivati, jer veliki broj grupa znači mali broj podataka u njima, i povećanje uticaja slučajnih varijacija na nivo rezervi za štete.</a:t>
            </a:r>
            <a:r>
              <a:rPr lang="en-US" sz="2800" dirty="0" smtClean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798993" y="304800"/>
            <a:ext cx="7629781" cy="597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sr-Latn-CS" sz="4000" b="1" dirty="0" smtClean="0">
                <a:solidFill>
                  <a:srgbClr val="C00000"/>
                </a:solidFill>
              </a:rPr>
              <a:t>Problemi obračuna rezervi za štete</a:t>
            </a:r>
            <a:r>
              <a:rPr lang="sr-Latn-CS" sz="4000" dirty="0" smtClean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5029200"/>
          </a:xfrm>
        </p:spPr>
        <p:txBody>
          <a:bodyPr/>
          <a:lstStyle/>
          <a:p>
            <a:pPr eaLnBrk="1" hangingPunct="1"/>
            <a:r>
              <a:rPr lang="sr-Latn-CS" sz="2800" dirty="0" smtClean="0"/>
              <a:t>Krupne štete, katastrofalne štete, latentne štete treba da budu izdvojene u zasebnim grupama.</a:t>
            </a:r>
          </a:p>
          <a:p>
            <a:pPr eaLnBrk="1" hangingPunct="1"/>
            <a:endParaRPr lang="sr-Latn-CS" sz="2800" dirty="0" smtClean="0"/>
          </a:p>
          <a:p>
            <a:pPr eaLnBrk="1" hangingPunct="1"/>
            <a:r>
              <a:rPr lang="sr-Latn-CS" sz="2800" dirty="0" smtClean="0"/>
              <a:t>Tretman reosiguranja je poseban problem pri pripremi podataka za primenu odgovarajuće metode. 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sr-Latn-CS" sz="2800" dirty="0" smtClean="0"/>
              <a:t>Korišćenje podataka neto od reosiguranja može da prikrije neizvesnost koja je svojstvena rezervama.</a:t>
            </a:r>
            <a:r>
              <a:rPr lang="sr-Latn-CS" dirty="0" smtClean="0"/>
              <a:t> 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676019" y="304800"/>
            <a:ext cx="7629781" cy="597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sr-Latn-CS" sz="4000" b="1" dirty="0" smtClean="0">
                <a:solidFill>
                  <a:srgbClr val="C00000"/>
                </a:solidFill>
              </a:rPr>
              <a:t>Problemi obračuna rezervi za štete</a:t>
            </a:r>
            <a:r>
              <a:rPr lang="sr-Latn-CS" sz="4000" b="1" dirty="0" smtClean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60437"/>
            <a:ext cx="8229600" cy="5364163"/>
          </a:xfrm>
        </p:spPr>
        <p:txBody>
          <a:bodyPr/>
          <a:lstStyle/>
          <a:p>
            <a:pPr eaLnBrk="1" hangingPunct="1"/>
            <a:r>
              <a:rPr lang="pl-PL" dirty="0" smtClean="0"/>
              <a:t>Pitanje adekvatnosti podataka? </a:t>
            </a:r>
            <a:endParaRPr lang="en-US" dirty="0" smtClean="0"/>
          </a:p>
          <a:p>
            <a:pPr eaLnBrk="1" hangingPunct="1"/>
            <a:r>
              <a:rPr lang="pl-PL" dirty="0" smtClean="0"/>
              <a:t>Kako nam izgledaju kn</a:t>
            </a:r>
            <a:r>
              <a:rPr lang="en-US" dirty="0" err="1" smtClean="0"/>
              <a:t>ji</a:t>
            </a:r>
            <a:r>
              <a:rPr lang="pl-PL" dirty="0" smtClean="0"/>
              <a:t>ge šteta?</a:t>
            </a:r>
            <a:endParaRPr lang="en-US" dirty="0" smtClean="0"/>
          </a:p>
          <a:p>
            <a:pPr eaLnBrk="1" hangingPunct="1"/>
            <a:r>
              <a:rPr lang="pl-PL" dirty="0" smtClean="0"/>
              <a:t> Da li su dovoljno pregledne i da li omogucuju sortiranje i uparivanje podataka za trougao i za runn off analize?</a:t>
            </a:r>
            <a:endParaRPr lang="en-US" dirty="0" smtClean="0"/>
          </a:p>
          <a:p>
            <a:pPr eaLnBrk="1" hangingPunct="1"/>
            <a:r>
              <a:rPr lang="pl-PL" dirty="0" smtClean="0"/>
              <a:t>Koliko je chain lader metoda pouzdana? </a:t>
            </a:r>
            <a:endParaRPr lang="en-US" dirty="0" smtClean="0"/>
          </a:p>
          <a:p>
            <a:pPr eaLnBrk="1" hangingPunct="1"/>
            <a:r>
              <a:rPr lang="pl-PL" dirty="0" smtClean="0"/>
              <a:t>Da li se i u kojim situacijam</a:t>
            </a:r>
            <a:r>
              <a:rPr lang="en-US" dirty="0" smtClean="0"/>
              <a:t>a</a:t>
            </a:r>
            <a:r>
              <a:rPr lang="pl-PL" dirty="0" smtClean="0"/>
              <a:t> možemo osloniti na LAT ?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615349" y="304800"/>
            <a:ext cx="7629782" cy="597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sr-Latn-CS" sz="4000" b="1" dirty="0" smtClean="0">
                <a:solidFill>
                  <a:srgbClr val="C00000"/>
                </a:solidFill>
              </a:rPr>
              <a:t>Problemi obračuna rezervi za štete</a:t>
            </a:r>
            <a:r>
              <a:rPr lang="sr-Latn-CS" sz="4000" dirty="0" smtClean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C00000"/>
                </a:solidFill>
                <a:latin typeface="+mn-lt"/>
              </a:rPr>
              <a:t>Varijabilitet</a:t>
            </a:r>
            <a:r>
              <a:rPr lang="sr-Latn-RS" b="1" dirty="0" smtClean="0">
                <a:solidFill>
                  <a:srgbClr val="C00000"/>
                </a:solidFill>
              </a:rPr>
              <a:t> tehničkih rezervi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sr-Latn-CS" dirty="0" smtClean="0"/>
              <a:t>Treba imati u vidu da tehničke rezerve nisu samo najveća stavka na strani pasive osiguravača, već i stavka sa najvećim varijabilitetom u toku vremena, što  predstavlja izvor pritiska na kapital kompanije i njegovu adekvatnost. 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sr-Latn-CS" dirty="0" smtClean="0"/>
              <a:t>U finansijskim izveštajima osiguravača, tehničke rezerve su predstavljene u vidu jedinstvenog broja.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sr-Latn-CS" dirty="0" smtClean="0"/>
              <a:t>Međutim, stepen u kome one variraju oko date vrednosti, koji faktički determiniše rizik adekvatnosti rezervi, se najčešće ne identifikuje niti kvantifikuje u praksi.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sr-Latn-CS" sz="4000" b="1" dirty="0" smtClean="0">
                <a:solidFill>
                  <a:srgbClr val="C00000"/>
                </a:solidFill>
              </a:rPr>
              <a:t>Deterministički nasuprot stohastičkim pristupima određivanja rezervi:</a:t>
            </a:r>
            <a:br>
              <a:rPr lang="sr-Latn-CS" sz="4000" b="1" dirty="0" smtClean="0">
                <a:solidFill>
                  <a:srgbClr val="C00000"/>
                </a:solidFill>
              </a:rPr>
            </a:b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sr-Latn-CS" sz="2800" dirty="0" smtClean="0"/>
              <a:t>Sve češće se upućuju kritike determinističkim pristupima određivanju rezervi za štete, zbog njihove nesposobnosti da pruže realnu sliku neizvesnosti sadržane u rezervama, tj. da obezbede konkretnu informaciju o </a:t>
            </a:r>
            <a:r>
              <a:rPr lang="en-US" sz="2800" dirty="0" err="1" smtClean="0"/>
              <a:t>intervalu</a:t>
            </a:r>
            <a:r>
              <a:rPr lang="sr-Latn-CS" sz="2800" dirty="0" smtClean="0"/>
              <a:t> poverenja pri kome će utvrđena ocena rezervi biti dovoljna za pokriće šteta. </a:t>
            </a:r>
          </a:p>
          <a:p>
            <a:pPr eaLnBrk="1" hangingPunct="1">
              <a:lnSpc>
                <a:spcPct val="80000"/>
              </a:lnSpc>
            </a:pPr>
            <a:endParaRPr lang="sr-Latn-CS" sz="2800" dirty="0" smtClean="0"/>
          </a:p>
          <a:p>
            <a:pPr eaLnBrk="1" hangingPunct="1">
              <a:lnSpc>
                <a:spcPct val="80000"/>
              </a:lnSpc>
            </a:pPr>
            <a:r>
              <a:rPr lang="sr-Latn-CS" sz="2800" dirty="0" smtClean="0"/>
              <a:t>Stohastički pristupi, sa druge strane, uvažavaju slučajnu prirodu procesa šteta. Sa napretkom tehnologije, koja omogućuje simuliranje i manipulisanje ogromnim skupovima podataka, upotreba stohastičkih pristupa u svetu je zaista u porastu.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Umesto zaključka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Aktuari nisu odgovorni za tačnost podataka koje koriste kao bazu za obračun premija i tehničkih rezervi,   ali moraju da upozore ako uoče njihovu netačnost.</a:t>
            </a:r>
          </a:p>
          <a:p>
            <a:r>
              <a:rPr lang="sr-Latn-RS" dirty="0" smtClean="0"/>
              <a:t>U svom radu moraju biti nezavisni i da ne podlezu pritiscima ako ih ima. Obračuni moraju biti nepristrasni, objektivni i stručni i da se u svakom momentu mogu argumentovano “ odbraniti”.</a:t>
            </a:r>
          </a:p>
          <a:p>
            <a:r>
              <a:rPr lang="sr-Latn-RS" dirty="0" smtClean="0"/>
              <a:t>Regulativom urediti da aktuar ne može biti odgovoran za smanjenje premije osiguranja i njegove posledice ako u tome nije učestvovao, odnosno nije konsultovan.</a:t>
            </a:r>
          </a:p>
          <a:p>
            <a:r>
              <a:rPr lang="sr-Latn-RS" dirty="0" smtClean="0"/>
              <a:t>Aktuar se mora ponašati kao “oko” nadzornog organa u cilju zaštite solventnosti osiguravajuće kompanije 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rgbClr val="C00000"/>
                </a:solidFill>
              </a:rPr>
              <a:t>Klju</a:t>
            </a:r>
            <a:r>
              <a:rPr lang="sr-Latn-RS" b="1" dirty="0" smtClean="0">
                <a:solidFill>
                  <a:srgbClr val="C00000"/>
                </a:solidFill>
              </a:rPr>
              <a:t>čni faktori poslovanja osiguravača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Koncept</a:t>
            </a:r>
            <a:r>
              <a:rPr lang="en-GB" dirty="0" smtClean="0"/>
              <a:t> </a:t>
            </a:r>
            <a:r>
              <a:rPr lang="en-GB" dirty="0" err="1" smtClean="0"/>
              <a:t>Solventnost</a:t>
            </a:r>
            <a:r>
              <a:rPr lang="en-GB" dirty="0" smtClean="0"/>
              <a:t> II </a:t>
            </a:r>
            <a:r>
              <a:rPr lang="en-GB" dirty="0" err="1" smtClean="0"/>
              <a:t>zasnovan</a:t>
            </a:r>
            <a:r>
              <a:rPr lang="en-GB" dirty="0" smtClean="0"/>
              <a:t> je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ideji</a:t>
            </a:r>
            <a:r>
              <a:rPr lang="en-GB" dirty="0" smtClean="0"/>
              <a:t> </a:t>
            </a:r>
            <a:r>
              <a:rPr lang="en-GB" dirty="0" err="1" smtClean="0"/>
              <a:t>korporativnog</a:t>
            </a:r>
            <a:r>
              <a:rPr lang="en-GB" dirty="0" smtClean="0"/>
              <a:t> risk </a:t>
            </a:r>
            <a:r>
              <a:rPr lang="en-GB" dirty="0" err="1" smtClean="0"/>
              <a:t>menadžmenta</a:t>
            </a:r>
            <a:r>
              <a:rPr lang="en-GB" dirty="0" smtClean="0"/>
              <a:t> </a:t>
            </a:r>
            <a:r>
              <a:rPr lang="en-GB" dirty="0" err="1" smtClean="0"/>
              <a:t>osiguravajuće</a:t>
            </a:r>
            <a:r>
              <a:rPr lang="en-GB" dirty="0" smtClean="0"/>
              <a:t> </a:t>
            </a:r>
            <a:r>
              <a:rPr lang="en-GB" dirty="0" err="1" smtClean="0"/>
              <a:t>kompanije</a:t>
            </a:r>
            <a:r>
              <a:rPr lang="en-GB" dirty="0" smtClean="0"/>
              <a:t>. Za </a:t>
            </a:r>
            <a:r>
              <a:rPr lang="en-GB" dirty="0" err="1" smtClean="0"/>
              <a:t>postizanje</a:t>
            </a:r>
            <a:r>
              <a:rPr lang="en-GB" dirty="0" smtClean="0"/>
              <a:t> i </a:t>
            </a:r>
            <a:r>
              <a:rPr lang="en-GB" dirty="0" err="1" smtClean="0"/>
              <a:t>očuvanje</a:t>
            </a:r>
            <a:r>
              <a:rPr lang="en-GB" dirty="0" smtClean="0"/>
              <a:t> </a:t>
            </a:r>
            <a:r>
              <a:rPr lang="en-GB" dirty="0" err="1" smtClean="0"/>
              <a:t>solventnosti</a:t>
            </a:r>
            <a:r>
              <a:rPr lang="en-GB" dirty="0" smtClean="0"/>
              <a:t>, </a:t>
            </a:r>
            <a:r>
              <a:rPr lang="en-GB" dirty="0" err="1" smtClean="0"/>
              <a:t>osiguravajuća</a:t>
            </a:r>
            <a:r>
              <a:rPr lang="en-GB" dirty="0" smtClean="0"/>
              <a:t> </a:t>
            </a:r>
            <a:r>
              <a:rPr lang="en-GB" dirty="0" err="1" smtClean="0"/>
              <a:t>kompanija</a:t>
            </a:r>
            <a:r>
              <a:rPr lang="en-GB" dirty="0" smtClean="0"/>
              <a:t> </a:t>
            </a:r>
            <a:r>
              <a:rPr lang="en-GB" dirty="0" err="1" smtClean="0"/>
              <a:t>treba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vodi</a:t>
            </a:r>
            <a:r>
              <a:rPr lang="en-GB" dirty="0" smtClean="0"/>
              <a:t> </a:t>
            </a:r>
            <a:r>
              <a:rPr lang="en-GB" dirty="0" err="1" smtClean="0"/>
              <a:t>računa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premije</a:t>
            </a:r>
            <a:r>
              <a:rPr lang="en-GB" dirty="0" smtClean="0"/>
              <a:t> </a:t>
            </a:r>
            <a:r>
              <a:rPr lang="en-GB" dirty="0" err="1" smtClean="0"/>
              <a:t>budu</a:t>
            </a:r>
            <a:r>
              <a:rPr lang="en-GB" dirty="0" smtClean="0"/>
              <a:t> </a:t>
            </a:r>
            <a:r>
              <a:rPr lang="en-GB" dirty="0" err="1" smtClean="0"/>
              <a:t>dovoljne</a:t>
            </a:r>
            <a:r>
              <a:rPr lang="en-GB" dirty="0" smtClean="0"/>
              <a:t> za </a:t>
            </a:r>
            <a:r>
              <a:rPr lang="en-GB" dirty="0" err="1" smtClean="0"/>
              <a:t>formiranje</a:t>
            </a:r>
            <a:r>
              <a:rPr lang="en-GB" dirty="0" smtClean="0"/>
              <a:t> </a:t>
            </a:r>
            <a:r>
              <a:rPr lang="en-GB" dirty="0" err="1" smtClean="0"/>
              <a:t>adekvatnih</a:t>
            </a:r>
            <a:r>
              <a:rPr lang="en-GB" dirty="0" smtClean="0"/>
              <a:t> </a:t>
            </a:r>
            <a:r>
              <a:rPr lang="en-GB" dirty="0" err="1" smtClean="0"/>
              <a:t>tehničkih</a:t>
            </a:r>
            <a:r>
              <a:rPr lang="en-GB" dirty="0" smtClean="0"/>
              <a:t> </a:t>
            </a:r>
            <a:r>
              <a:rPr lang="en-GB" dirty="0" err="1" smtClean="0"/>
              <a:t>rezervi</a:t>
            </a:r>
            <a:r>
              <a:rPr lang="en-GB" dirty="0" smtClean="0"/>
              <a:t> za </a:t>
            </a:r>
            <a:r>
              <a:rPr lang="en-GB" dirty="0" err="1" smtClean="0"/>
              <a:t>ispunjenje</a:t>
            </a:r>
            <a:r>
              <a:rPr lang="en-GB" dirty="0" smtClean="0"/>
              <a:t> </a:t>
            </a:r>
            <a:r>
              <a:rPr lang="en-GB" dirty="0" err="1" smtClean="0"/>
              <a:t>obaveza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osiguranicima</a:t>
            </a:r>
            <a:r>
              <a:rPr lang="en-GB" dirty="0" smtClean="0"/>
              <a:t>, za </a:t>
            </a:r>
            <a:r>
              <a:rPr lang="en-GB" dirty="0" err="1" smtClean="0"/>
              <a:t>pokriće</a:t>
            </a:r>
            <a:r>
              <a:rPr lang="en-GB" dirty="0" smtClean="0"/>
              <a:t> </a:t>
            </a:r>
            <a:r>
              <a:rPr lang="en-GB" dirty="0" err="1" smtClean="0"/>
              <a:t>troškova</a:t>
            </a:r>
            <a:r>
              <a:rPr lang="en-GB" dirty="0" smtClean="0"/>
              <a:t> </a:t>
            </a:r>
            <a:r>
              <a:rPr lang="en-GB" dirty="0" err="1" smtClean="0"/>
              <a:t>poslovanja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obezbedi</a:t>
            </a:r>
            <a:r>
              <a:rPr lang="en-GB" dirty="0" smtClean="0"/>
              <a:t> </a:t>
            </a:r>
            <a:r>
              <a:rPr lang="en-GB" dirty="0" err="1" smtClean="0"/>
              <a:t>dovoljan</a:t>
            </a:r>
            <a:r>
              <a:rPr lang="en-GB" dirty="0" smtClean="0"/>
              <a:t>,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aspekta</a:t>
            </a:r>
            <a:r>
              <a:rPr lang="en-GB" dirty="0" smtClean="0"/>
              <a:t> </a:t>
            </a:r>
            <a:r>
              <a:rPr lang="en-GB" dirty="0" err="1" smtClean="0"/>
              <a:t>akcionara</a:t>
            </a:r>
            <a:r>
              <a:rPr lang="en-GB" dirty="0" smtClean="0"/>
              <a:t>, </a:t>
            </a:r>
            <a:r>
              <a:rPr lang="en-GB" dirty="0" err="1" smtClean="0"/>
              <a:t>nivo</a:t>
            </a:r>
            <a:r>
              <a:rPr lang="en-GB" dirty="0" smtClean="0"/>
              <a:t> </a:t>
            </a:r>
            <a:r>
              <a:rPr lang="en-GB" dirty="0" err="1" smtClean="0"/>
              <a:t>profitabilnosti</a:t>
            </a:r>
            <a:r>
              <a:rPr lang="en-GB" dirty="0" smtClean="0"/>
              <a:t>, </a:t>
            </a:r>
            <a:endParaRPr lang="sr-Latn-RS" dirty="0" smtClean="0"/>
          </a:p>
          <a:p>
            <a:r>
              <a:rPr lang="en-GB" dirty="0" smtClean="0"/>
              <a:t> </a:t>
            </a:r>
            <a:r>
              <a:rPr lang="en-GB" dirty="0" err="1"/>
              <a:t>D</a:t>
            </a:r>
            <a:r>
              <a:rPr lang="en-GB" dirty="0" err="1" smtClean="0"/>
              <a:t>a</a:t>
            </a:r>
            <a:r>
              <a:rPr lang="en-GB" dirty="0" smtClean="0"/>
              <a:t> </a:t>
            </a:r>
            <a:r>
              <a:rPr lang="en-GB" dirty="0" err="1" smtClean="0"/>
              <a:t>kapital</a:t>
            </a:r>
            <a:r>
              <a:rPr lang="en-GB" dirty="0" smtClean="0"/>
              <a:t> </a:t>
            </a:r>
            <a:r>
              <a:rPr lang="en-GB" dirty="0" err="1" smtClean="0"/>
              <a:t>osiguravajuće</a:t>
            </a:r>
            <a:r>
              <a:rPr lang="en-GB" dirty="0" smtClean="0"/>
              <a:t> </a:t>
            </a:r>
            <a:r>
              <a:rPr lang="en-GB" dirty="0" err="1" smtClean="0"/>
              <a:t>budekompanije</a:t>
            </a:r>
            <a:r>
              <a:rPr lang="en-GB" dirty="0" smtClean="0"/>
              <a:t> </a:t>
            </a:r>
            <a:r>
              <a:rPr lang="en-GB" dirty="0" err="1" smtClean="0"/>
              <a:t>adekvatan</a:t>
            </a:r>
            <a:r>
              <a:rPr lang="en-GB" dirty="0" smtClean="0"/>
              <a:t> </a:t>
            </a:r>
            <a:r>
              <a:rPr lang="en-GB" dirty="0" err="1" smtClean="0"/>
              <a:t>preuzetim</a:t>
            </a:r>
            <a:r>
              <a:rPr lang="en-GB" dirty="0" smtClean="0"/>
              <a:t> </a:t>
            </a:r>
            <a:r>
              <a:rPr lang="en-GB" dirty="0" err="1" smtClean="0"/>
              <a:t>rizicima</a:t>
            </a:r>
            <a:r>
              <a:rPr lang="en-GB" dirty="0" smtClean="0"/>
              <a:t> i </a:t>
            </a:r>
            <a:r>
              <a:rPr lang="en-GB" dirty="0" err="1" smtClean="0"/>
              <a:t>dovoljan</a:t>
            </a:r>
            <a:r>
              <a:rPr lang="en-GB" dirty="0" smtClean="0"/>
              <a:t> za </a:t>
            </a:r>
            <a:r>
              <a:rPr lang="en-GB" dirty="0" err="1" smtClean="0"/>
              <a:t>pokriće</a:t>
            </a:r>
            <a:r>
              <a:rPr lang="en-GB" dirty="0" smtClean="0"/>
              <a:t> </a:t>
            </a:r>
            <a:r>
              <a:rPr lang="en-GB" dirty="0" err="1" smtClean="0"/>
              <a:t>neočekivanih</a:t>
            </a:r>
            <a:r>
              <a:rPr lang="en-GB" dirty="0" smtClean="0"/>
              <a:t> </a:t>
            </a:r>
            <a:r>
              <a:rPr lang="en-GB" dirty="0" err="1" smtClean="0"/>
              <a:t>gubitaka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Da plasman srdstava osiguravajućih kompanijama obezbeđuje što veći pri</a:t>
            </a:r>
            <a:r>
              <a:rPr lang="en-GB" dirty="0" err="1" smtClean="0"/>
              <a:t>nos</a:t>
            </a:r>
            <a:r>
              <a:rPr lang="sr-Latn-RS" dirty="0" smtClean="0"/>
              <a:t> uz sto manji rizik vodeći računa o likvidnosti.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12968" cy="1066800"/>
          </a:xfrm>
        </p:spPr>
        <p:txBody>
          <a:bodyPr>
            <a:noAutofit/>
          </a:bodyPr>
          <a:lstStyle/>
          <a:p>
            <a:r>
              <a:rPr lang="sr-Latn-RS" sz="3400" b="1" dirty="0" smtClean="0">
                <a:solidFill>
                  <a:srgbClr val="C00000"/>
                </a:solidFill>
              </a:rPr>
              <a:t>Aktuarski aspekti obračuna premije AO</a:t>
            </a:r>
            <a:endParaRPr lang="en-GB" sz="3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47800"/>
            <a:ext cx="8712968" cy="5126736"/>
          </a:xfrm>
        </p:spPr>
        <p:txBody>
          <a:bodyPr>
            <a:noAutofit/>
          </a:bodyPr>
          <a:lstStyle/>
          <a:p>
            <a:r>
              <a:rPr lang="sr-Latn-RS" sz="2400" dirty="0" smtClean="0"/>
              <a:t>Delatnost osiguravajuće kompanije počinje od namere da se proda proizvod osiguranja . Najpre treba utvrditi njegovu cenu, a to je zadatak aktuara.</a:t>
            </a:r>
          </a:p>
          <a:p>
            <a:r>
              <a:rPr lang="en-US" sz="2400" dirty="0" err="1" smtClean="0"/>
              <a:t>Vrednost</a:t>
            </a:r>
            <a:r>
              <a:rPr lang="en-US" sz="2400" dirty="0" smtClean="0"/>
              <a:t> </a:t>
            </a:r>
            <a:r>
              <a:rPr lang="sr-Latn-RS" sz="2400" dirty="0" smtClean="0"/>
              <a:t>proizvoda </a:t>
            </a:r>
            <a:r>
              <a:rPr lang="en-US" sz="2400" dirty="0" smtClean="0"/>
              <a:t> </a:t>
            </a:r>
            <a:r>
              <a:rPr lang="en-US" sz="2400" dirty="0" err="1" smtClean="0"/>
              <a:t>osiguranja</a:t>
            </a:r>
            <a:r>
              <a:rPr lang="en-US" sz="2400" dirty="0" smtClean="0"/>
              <a:t>, i</a:t>
            </a:r>
            <a:r>
              <a:rPr lang="sr-Latn-RS" sz="2400" dirty="0" smtClean="0"/>
              <a:t>zražena je u iznosu premije </a:t>
            </a:r>
            <a:r>
              <a:rPr lang="en-GB" sz="2400" dirty="0" smtClean="0"/>
              <a:t>(</a:t>
            </a:r>
            <a:r>
              <a:rPr lang="en-GB" sz="2400" dirty="0" err="1" smtClean="0"/>
              <a:t>cene</a:t>
            </a:r>
            <a:r>
              <a:rPr lang="en-GB" sz="2400" dirty="0" smtClean="0"/>
              <a:t>) </a:t>
            </a:r>
            <a:r>
              <a:rPr lang="sr-Latn-RS" sz="2400" dirty="0" smtClean="0"/>
              <a:t>osiguranja, koju osiguranik ili ugovarač osiguranja plać</a:t>
            </a:r>
            <a:r>
              <a:rPr lang="en-GB" sz="2400" dirty="0" smtClean="0"/>
              <a:t>a</a:t>
            </a:r>
            <a:r>
              <a:rPr lang="sr-Latn-RS" sz="2400" dirty="0" smtClean="0"/>
              <a:t> osiguravaču. </a:t>
            </a:r>
          </a:p>
          <a:p>
            <a:r>
              <a:rPr lang="pl-PL" sz="2400" dirty="0" smtClean="0"/>
              <a:t>Visina premije osiguranja u sadašnjosti zasniva se na podacim o štetamaa iz prošlosti i predviđanju  šteta koje će nastati u budućnosti. </a:t>
            </a:r>
          </a:p>
          <a:p>
            <a:r>
              <a:rPr lang="pl-PL" sz="2400" dirty="0" smtClean="0"/>
              <a:t>Čak i ako je statistički tačna ova projekcija, premija ne mora biti adekvatna u slučaju drugačijeg dešavanja šteta u stvarnosti od predviđenog pa je ovo veoma složen zadatak..</a:t>
            </a:r>
            <a:endParaRPr lang="sr-Cyrl-RS" sz="2400" dirty="0" smtClean="0"/>
          </a:p>
          <a:p>
            <a:pPr lvl="1">
              <a:buNone/>
            </a:pPr>
            <a:r>
              <a:rPr lang="sr-Latn-R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sr-Cyrl-CS" sz="24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12968" cy="1066800"/>
          </a:xfrm>
        </p:spPr>
        <p:txBody>
          <a:bodyPr>
            <a:noAutofit/>
          </a:bodyPr>
          <a:lstStyle/>
          <a:p>
            <a:r>
              <a:rPr lang="sr-Latn-RS" sz="3400" b="1" dirty="0" smtClean="0">
                <a:solidFill>
                  <a:srgbClr val="C00000"/>
                </a:solidFill>
              </a:rPr>
              <a:t>Aktuarski aspekti obračuna premije AO</a:t>
            </a:r>
            <a:endParaRPr lang="en-GB" sz="3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45736"/>
          </a:xfrm>
        </p:spPr>
        <p:txBody>
          <a:bodyPr>
            <a:normAutofit fontScale="92500" lnSpcReduction="10000"/>
          </a:bodyPr>
          <a:lstStyle/>
          <a:p>
            <a:r>
              <a:rPr lang="sr-Latn-CS" sz="2600" dirty="0" smtClean="0"/>
              <a:t>Premija treba da obezbedi: pokriće očekivanih iznosa odštetnih zahteva u toku perioda osiguranja odnosno formiranje adekvatnog nivoa rezervi; pokriće troškova sprovođenja osiguranja i određeni nivo profita</a:t>
            </a:r>
            <a:r>
              <a:rPr lang="pl-PL" sz="2600" dirty="0" smtClean="0"/>
              <a:t>. </a:t>
            </a:r>
          </a:p>
          <a:p>
            <a:endParaRPr lang="pl-PL" sz="2400" dirty="0" smtClean="0"/>
          </a:p>
          <a:p>
            <a:r>
              <a:rPr lang="sr-Latn-CS" sz="2200" b="1" i="1" dirty="0" smtClean="0">
                <a:solidFill>
                  <a:srgbClr val="C00000"/>
                </a:solidFill>
              </a:rPr>
              <a:t>Bruto premija osiguranja</a:t>
            </a:r>
            <a:r>
              <a:rPr lang="sr-Latn-CS" sz="2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sr-Latn-CS" sz="2200" i="1" dirty="0" smtClean="0"/>
              <a:t>Bi(t)  </a:t>
            </a:r>
            <a:r>
              <a:rPr lang="sr-Latn-CS" sz="2200" dirty="0" smtClean="0"/>
              <a:t>sadrži 4 komponente:</a:t>
            </a:r>
          </a:p>
          <a:p>
            <a:endParaRPr lang="sr-Latn-CS" sz="2200" dirty="0" smtClean="0"/>
          </a:p>
          <a:p>
            <a:endParaRPr lang="sr-Latn-CS" sz="2200" dirty="0" smtClean="0"/>
          </a:p>
          <a:p>
            <a:endParaRPr lang="sr-Latn-CS" sz="2200" dirty="0" smtClean="0"/>
          </a:p>
          <a:p>
            <a:pPr>
              <a:buNone/>
            </a:pPr>
            <a:r>
              <a:rPr lang="sr-Latn-CS" sz="2400" dirty="0" smtClean="0"/>
              <a:t>    </a:t>
            </a:r>
            <a:r>
              <a:rPr lang="sr-Latn-CS" sz="2200" dirty="0" smtClean="0"/>
              <a:t>gde su:</a:t>
            </a:r>
          </a:p>
          <a:p>
            <a:pPr>
              <a:buNone/>
            </a:pPr>
            <a:r>
              <a:rPr lang="sr-Latn-CS" sz="2200" i="1" dirty="0" smtClean="0"/>
              <a:t>     P</a:t>
            </a:r>
            <a:r>
              <a:rPr lang="sr-Latn-CS" sz="2200" i="1" baseline="-25000" dirty="0" smtClean="0"/>
              <a:t>i</a:t>
            </a:r>
            <a:r>
              <a:rPr lang="sr-Latn-CS" sz="2200" i="1" dirty="0" smtClean="0"/>
              <a:t>(t)-</a:t>
            </a:r>
            <a:r>
              <a:rPr lang="sr-Latn-CS" sz="2200" dirty="0" smtClean="0"/>
              <a:t> riziko premija,</a:t>
            </a:r>
            <a:endParaRPr lang="en-US" sz="2200" dirty="0" smtClean="0"/>
          </a:p>
          <a:p>
            <a:pPr>
              <a:buNone/>
            </a:pPr>
            <a:r>
              <a:rPr lang="sr-Latn-CS" sz="2200" i="1" dirty="0" smtClean="0">
                <a:sym typeface="Symbol" pitchFamily="18" charset="2"/>
              </a:rPr>
              <a:t>    </a:t>
            </a:r>
            <a:r>
              <a:rPr lang="sr-Latn-CS" sz="2200" i="1" baseline="-25000" dirty="0" smtClean="0"/>
              <a:t>i</a:t>
            </a:r>
            <a:r>
              <a:rPr lang="sr-Latn-CS" sz="2200" i="1" dirty="0" smtClean="0"/>
              <a:t>(t)-</a:t>
            </a:r>
            <a:r>
              <a:rPr lang="sr-Latn-CS" sz="2200" dirty="0" smtClean="0"/>
              <a:t> dodatak za sigurnost,</a:t>
            </a:r>
            <a:endParaRPr lang="en-US" sz="2200" dirty="0" smtClean="0"/>
          </a:p>
          <a:p>
            <a:pPr>
              <a:buNone/>
            </a:pPr>
            <a:r>
              <a:rPr lang="sr-Latn-CS" sz="2200" i="1" dirty="0" smtClean="0"/>
              <a:t>    E</a:t>
            </a:r>
            <a:r>
              <a:rPr lang="sr-Latn-CS" sz="2200" i="1" baseline="-25000" dirty="0" smtClean="0"/>
              <a:t>i</a:t>
            </a:r>
            <a:r>
              <a:rPr lang="sr-Latn-CS" sz="2200" i="1" dirty="0" smtClean="0"/>
              <a:t>(t)-</a:t>
            </a:r>
            <a:r>
              <a:rPr lang="sr-Latn-CS" sz="2200" dirty="0" smtClean="0"/>
              <a:t> režijski dodatak,</a:t>
            </a:r>
            <a:endParaRPr lang="en-US" sz="2200" dirty="0" smtClean="0"/>
          </a:p>
          <a:p>
            <a:pPr>
              <a:buNone/>
            </a:pPr>
            <a:r>
              <a:rPr lang="sr-Latn-CS" sz="2200" i="1" dirty="0" smtClean="0"/>
              <a:t>    P</a:t>
            </a:r>
            <a:r>
              <a:rPr lang="sr-Latn-CS" sz="2200" i="1" baseline="-25000" dirty="0" smtClean="0"/>
              <a:t>f</a:t>
            </a:r>
            <a:r>
              <a:rPr lang="sr-Latn-CS" sz="2200" i="1" dirty="0" smtClean="0"/>
              <a:t>(t)-</a:t>
            </a:r>
            <a:r>
              <a:rPr lang="sr-Latn-CS" sz="2200" dirty="0" smtClean="0"/>
              <a:t> dodatak za profit.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en-GB" dirty="0"/>
          </a:p>
        </p:txBody>
      </p:sp>
      <p:graphicFrame>
        <p:nvGraphicFramePr>
          <p:cNvPr id="1026" name="Object 2" descr="Parchment"/>
          <p:cNvGraphicFramePr>
            <a:graphicFrameLocks noChangeAspect="1"/>
          </p:cNvGraphicFramePr>
          <p:nvPr/>
        </p:nvGraphicFramePr>
        <p:xfrm>
          <a:off x="2267744" y="3933056"/>
          <a:ext cx="4248472" cy="552287"/>
        </p:xfrm>
        <a:graphic>
          <a:graphicData uri="http://schemas.openxmlformats.org/presentationml/2006/ole">
            <p:oleObj spid="_x0000_s71682" name="Equation" r:id="rId3" imgW="2019240" imgH="241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076700" y="2060575"/>
            <a:ext cx="5067300" cy="2016125"/>
          </a:xfrm>
        </p:spPr>
        <p:txBody>
          <a:bodyPr/>
          <a:lstStyle/>
          <a:p>
            <a:pPr marL="0" indent="0">
              <a:spcBef>
                <a:spcPct val="10000"/>
              </a:spcBef>
              <a:buFontTx/>
              <a:buNone/>
            </a:pPr>
            <a:r>
              <a:rPr lang="sr-Latn-CS" sz="1800" smtClean="0"/>
              <a:t>Premija za rizik</a:t>
            </a:r>
          </a:p>
          <a:p>
            <a:pPr marL="0" indent="0">
              <a:spcBef>
                <a:spcPct val="10000"/>
              </a:spcBef>
              <a:buFontTx/>
              <a:buNone/>
            </a:pPr>
            <a:endParaRPr lang="sr-Latn-CS" sz="1800" smtClean="0"/>
          </a:p>
          <a:p>
            <a:pPr marL="0" indent="0">
              <a:spcBef>
                <a:spcPct val="10000"/>
              </a:spcBef>
              <a:buFontTx/>
              <a:buNone/>
            </a:pPr>
            <a:r>
              <a:rPr lang="sr-Latn-CS" sz="1800" smtClean="0"/>
              <a:t>Očekivani troškovi zahteva koje proizvodi rizik</a:t>
            </a:r>
          </a:p>
          <a:p>
            <a:pPr marL="0" indent="0">
              <a:spcBef>
                <a:spcPct val="10000"/>
              </a:spcBef>
              <a:buFontTx/>
              <a:buNone/>
            </a:pPr>
            <a:endParaRPr lang="en-US" sz="1800" smtClean="0"/>
          </a:p>
          <a:p>
            <a:pPr marL="0" indent="0">
              <a:spcBef>
                <a:spcPct val="10000"/>
              </a:spcBef>
              <a:buFontTx/>
              <a:buNone/>
            </a:pPr>
            <a:r>
              <a:rPr lang="sr-Latn-CS" sz="1800" smtClean="0"/>
              <a:t>Varijansa troškova zahteva</a:t>
            </a:r>
          </a:p>
          <a:p>
            <a:pPr marL="0" indent="0">
              <a:spcBef>
                <a:spcPct val="10000"/>
              </a:spcBef>
              <a:buFontTx/>
              <a:buNone/>
            </a:pPr>
            <a:endParaRPr lang="sr-Latn-CS" sz="1800" smtClean="0"/>
          </a:p>
          <a:p>
            <a:pPr marL="0" indent="0">
              <a:spcBef>
                <a:spcPct val="10000"/>
              </a:spcBef>
            </a:pPr>
            <a:endParaRPr lang="sr-Latn-CS" sz="1800" smtClean="0"/>
          </a:p>
        </p:txBody>
      </p:sp>
      <p:graphicFrame>
        <p:nvGraphicFramePr>
          <p:cNvPr id="48131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304800" y="1524000"/>
          <a:ext cx="792163" cy="406400"/>
        </p:xfrm>
        <a:graphic>
          <a:graphicData uri="http://schemas.openxmlformats.org/presentationml/2006/ole">
            <p:oleObj spid="_x0000_s109570" name="Equation" r:id="rId3" imgW="520560" imgH="266400" progId="">
              <p:embed/>
            </p:oleObj>
          </a:graphicData>
        </a:graphic>
      </p:graphicFrame>
      <p:graphicFrame>
        <p:nvGraphicFramePr>
          <p:cNvPr id="48135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228600" y="2057400"/>
          <a:ext cx="2016125" cy="471488"/>
        </p:xfrm>
        <a:graphic>
          <a:graphicData uri="http://schemas.openxmlformats.org/presentationml/2006/ole">
            <p:oleObj spid="_x0000_s109571" name="Equation" r:id="rId4" imgW="1193760" imgH="279360" progId="">
              <p:embed/>
            </p:oleObj>
          </a:graphicData>
        </a:graphic>
      </p:graphicFrame>
      <p:graphicFrame>
        <p:nvGraphicFramePr>
          <p:cNvPr id="48136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28600" y="2719388"/>
          <a:ext cx="2376488" cy="508000"/>
        </p:xfrm>
        <a:graphic>
          <a:graphicData uri="http://schemas.openxmlformats.org/presentationml/2006/ole">
            <p:oleObj spid="_x0000_s109572" name="Equation" r:id="rId5" imgW="1307880" imgH="279360" progId="">
              <p:embed/>
            </p:oleObj>
          </a:graphicData>
        </a:graphic>
      </p:graphicFrame>
      <p:sp>
        <p:nvSpPr>
          <p:cNvPr id="48132" name="Text Box 11"/>
          <p:cNvSpPr txBox="1">
            <a:spLocks noChangeArrowheads="1"/>
          </p:cNvSpPr>
          <p:nvPr/>
        </p:nvSpPr>
        <p:spPr bwMode="auto">
          <a:xfrm>
            <a:off x="1887538" y="3089275"/>
            <a:ext cx="955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79388" y="188913"/>
            <a:ext cx="8736012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r-Latn-CS" sz="2400" b="1" dirty="0">
                <a:solidFill>
                  <a:srgbClr val="004A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Riziko premija P(</a:t>
            </a:r>
            <a:r>
              <a:rPr lang="el-GR" sz="2400" b="1" dirty="0">
                <a:solidFill>
                  <a:srgbClr val="004A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ρ</a:t>
            </a:r>
            <a:r>
              <a:rPr lang="sr-Latn-CS" sz="2400" b="1" dirty="0">
                <a:solidFill>
                  <a:srgbClr val="004A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)</a:t>
            </a:r>
          </a:p>
          <a:p>
            <a:pPr>
              <a:defRPr/>
            </a:pPr>
            <a:r>
              <a:rPr lang="sr-Latn-CS" sz="2000" dirty="0">
                <a:latin typeface="+mn-lt"/>
                <a:cs typeface="Arial" charset="0"/>
              </a:rPr>
              <a:t>Neka je:</a:t>
            </a:r>
          </a:p>
          <a:p>
            <a:pPr>
              <a:defRPr/>
            </a:pP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Gs(x)</a:t>
            </a:r>
            <a:r>
              <a:rPr lang="sr-Latn-CS" sz="2000" dirty="0">
                <a:latin typeface="+mn-lt"/>
                <a:cs typeface="Arial" charset="0"/>
              </a:rPr>
              <a:t>- 	funkcija raspodele akumuliranih zahteva poznata zajedno sa 	parametrima koji kar</a:t>
            </a:r>
            <a:r>
              <a:rPr lang="en-US" sz="2000" dirty="0">
                <a:latin typeface="+mn-lt"/>
                <a:cs typeface="Arial" charset="0"/>
              </a:rPr>
              <a:t>a</a:t>
            </a:r>
            <a:r>
              <a:rPr lang="sr-Latn-CS" sz="2000" dirty="0">
                <a:latin typeface="+mn-lt"/>
                <a:cs typeface="Arial" charset="0"/>
              </a:rPr>
              <a:t>kterišu </a:t>
            </a:r>
            <a:r>
              <a:rPr lang="el-GR" sz="2000" dirty="0">
                <a:latin typeface="+mn-lt"/>
                <a:cs typeface="Arial" charset="0"/>
              </a:rPr>
              <a:t>ρ</a:t>
            </a:r>
            <a:endParaRPr lang="sr-Latn-CS" sz="2000" dirty="0">
              <a:latin typeface="+mn-lt"/>
              <a:cs typeface="Arial" charset="0"/>
            </a:endParaRPr>
          </a:p>
        </p:txBody>
      </p:sp>
      <p:sp>
        <p:nvSpPr>
          <p:cNvPr id="48134" name="Rectangle 15"/>
          <p:cNvSpPr>
            <a:spLocks noChangeArrowheads="1"/>
          </p:cNvSpPr>
          <p:nvPr/>
        </p:nvSpPr>
        <p:spPr bwMode="auto">
          <a:xfrm>
            <a:off x="1908175" y="1412875"/>
            <a:ext cx="6838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>
              <a:cs typeface="Arial" charset="0"/>
            </a:endParaRPr>
          </a:p>
        </p:txBody>
      </p:sp>
      <p:graphicFrame>
        <p:nvGraphicFramePr>
          <p:cNvPr id="48137" name="Object 5"/>
          <p:cNvGraphicFramePr>
            <a:graphicFrameLocks noChangeAspect="1"/>
          </p:cNvGraphicFramePr>
          <p:nvPr/>
        </p:nvGraphicFramePr>
        <p:xfrm>
          <a:off x="192088" y="3308350"/>
          <a:ext cx="3722687" cy="568325"/>
        </p:xfrm>
        <a:graphic>
          <a:graphicData uri="http://schemas.openxmlformats.org/presentationml/2006/ole">
            <p:oleObj spid="_x0000_s109573" name="Equation" r:id="rId6" imgW="1993680" imgH="304560" progId="">
              <p:embed/>
            </p:oleObj>
          </a:graphicData>
        </a:graphic>
      </p:graphicFrame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179388" y="3933825"/>
            <a:ext cx="8424862" cy="2195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r-Latn-CS" sz="2000" dirty="0">
                <a:solidFill>
                  <a:schemeClr val="accent2"/>
                </a:solidFill>
                <a:latin typeface="+mn-lt"/>
                <a:cs typeface="Arial" charset="0"/>
              </a:rPr>
              <a:t>a) 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P(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)=(1+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λ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</a:t>
            </a:r>
            <a:r>
              <a:rPr lang="en-US" sz="2000" dirty="0">
                <a:solidFill>
                  <a:srgbClr val="FF3300"/>
                </a:solidFill>
                <a:latin typeface="+mn-lt"/>
                <a:cs typeface="Arial" charset="0"/>
              </a:rPr>
              <a:t>·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μ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</a:t>
            </a:r>
            <a:r>
              <a:rPr lang="sr-Latn-CS" sz="2000" dirty="0">
                <a:solidFill>
                  <a:srgbClr val="FF3300"/>
                </a:solidFill>
                <a:cs typeface="Arial" charset="0"/>
              </a:rPr>
              <a:t>		</a:t>
            </a:r>
            <a:r>
              <a:rPr lang="sr-Latn-CS" sz="2000" b="1" dirty="0">
                <a:solidFill>
                  <a:srgbClr val="FF3300"/>
                </a:solidFill>
                <a:latin typeface="+mn-lt"/>
                <a:cs typeface="Arial" charset="0"/>
              </a:rPr>
              <a:t> </a:t>
            </a:r>
            <a:r>
              <a:rPr lang="en-US" sz="2000" b="1" dirty="0">
                <a:solidFill>
                  <a:srgbClr val="FF3300"/>
                </a:solidFill>
                <a:latin typeface="+mn-lt"/>
                <a:cs typeface="Arial" charset="0"/>
              </a:rPr>
              <a:t>                </a:t>
            </a:r>
            <a:r>
              <a:rPr lang="sr-Latn-RS" sz="2000" b="1" dirty="0" smtClean="0">
                <a:solidFill>
                  <a:srgbClr val="FF3300"/>
                </a:solidFill>
                <a:latin typeface="+mn-lt"/>
                <a:cs typeface="Arial" charset="0"/>
              </a:rPr>
              <a:t>      </a:t>
            </a:r>
            <a:r>
              <a:rPr lang="sr-Latn-CS" sz="2000" b="1" dirty="0" smtClean="0">
                <a:solidFill>
                  <a:srgbClr val="004ADE"/>
                </a:solidFill>
                <a:latin typeface="+mn-lt"/>
                <a:cs typeface="Arial" charset="0"/>
              </a:rPr>
              <a:t>očekivana </a:t>
            </a:r>
            <a:r>
              <a:rPr lang="sr-Latn-CS" sz="2000" b="1" dirty="0">
                <a:solidFill>
                  <a:srgbClr val="004ADE"/>
                </a:solidFill>
                <a:latin typeface="+mn-lt"/>
                <a:cs typeface="Arial" charset="0"/>
              </a:rPr>
              <a:t>vrednost</a:t>
            </a:r>
          </a:p>
          <a:p>
            <a:pPr>
              <a:defRPr/>
            </a:pPr>
            <a:endParaRPr lang="sr-Latn-CS" sz="2000" dirty="0">
              <a:solidFill>
                <a:schemeClr val="accent2"/>
              </a:solidFill>
              <a:latin typeface="+mn-lt"/>
              <a:cs typeface="Arial" charset="0"/>
            </a:endParaRPr>
          </a:p>
          <a:p>
            <a:pPr>
              <a:defRPr/>
            </a:pPr>
            <a:r>
              <a:rPr lang="sr-Latn-CS" sz="2000" dirty="0">
                <a:solidFill>
                  <a:schemeClr val="accent2"/>
                </a:solidFill>
                <a:latin typeface="+mn-lt"/>
                <a:cs typeface="Arial" charset="0"/>
              </a:rPr>
              <a:t>b) 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P(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)=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μ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)+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α</a:t>
            </a:r>
            <a:r>
              <a:rPr lang="en-US" sz="2000" dirty="0">
                <a:solidFill>
                  <a:srgbClr val="FF3300"/>
                </a:solidFill>
                <a:latin typeface="+mn-lt"/>
                <a:cs typeface="Arial" charset="0"/>
              </a:rPr>
              <a:t>·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σ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		</a:t>
            </a:r>
            <a:r>
              <a:rPr lang="sr-Latn-CS" sz="2000" dirty="0" smtClean="0">
                <a:solidFill>
                  <a:srgbClr val="FF3300"/>
                </a:solidFill>
                <a:latin typeface="+mn-lt"/>
                <a:cs typeface="Arial" charset="0"/>
              </a:rPr>
              <a:t>      </a:t>
            </a:r>
            <a:r>
              <a:rPr lang="sr-Latn-CS" sz="2000" dirty="0" smtClean="0">
                <a:solidFill>
                  <a:srgbClr val="004ADE"/>
                </a:solidFill>
                <a:latin typeface="+mn-lt"/>
                <a:cs typeface="Arial" charset="0"/>
              </a:rPr>
              <a:t> </a:t>
            </a:r>
            <a:r>
              <a:rPr lang="sr-Latn-CS" sz="2000" b="1" dirty="0">
                <a:solidFill>
                  <a:srgbClr val="004ADE"/>
                </a:solidFill>
                <a:latin typeface="+mn-lt"/>
                <a:cs typeface="Arial" charset="0"/>
              </a:rPr>
              <a:t>standardna devijacija</a:t>
            </a:r>
          </a:p>
          <a:p>
            <a:pPr>
              <a:defRPr/>
            </a:pPr>
            <a:endParaRPr lang="sr-Latn-CS" sz="2000" dirty="0">
              <a:solidFill>
                <a:schemeClr val="accent2"/>
              </a:solidFill>
              <a:latin typeface="+mn-lt"/>
              <a:cs typeface="Arial" charset="0"/>
            </a:endParaRPr>
          </a:p>
          <a:p>
            <a:pPr>
              <a:defRPr/>
            </a:pPr>
            <a:r>
              <a:rPr lang="sr-Latn-CS" sz="2000" dirty="0">
                <a:solidFill>
                  <a:schemeClr val="accent2"/>
                </a:solidFill>
                <a:latin typeface="+mn-lt"/>
                <a:cs typeface="Arial" charset="0"/>
              </a:rPr>
              <a:t>c) 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P(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)=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μ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)+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β</a:t>
            </a:r>
            <a:r>
              <a:rPr lang="en-US" sz="2000" dirty="0">
                <a:solidFill>
                  <a:srgbClr val="FF3300"/>
                </a:solidFill>
                <a:latin typeface="+mn-lt"/>
                <a:cs typeface="Arial" charset="0"/>
              </a:rPr>
              <a:t>·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σ</a:t>
            </a:r>
            <a:r>
              <a:rPr lang="sr-Latn-CS" sz="2000" baseline="30000" dirty="0">
                <a:solidFill>
                  <a:srgbClr val="FF3300"/>
                </a:solidFill>
                <a:latin typeface="+mn-lt"/>
                <a:cs typeface="Arial" charset="0"/>
              </a:rPr>
              <a:t>2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(</a:t>
            </a:r>
            <a:r>
              <a:rPr lang="el-GR" sz="2000" dirty="0">
                <a:solidFill>
                  <a:srgbClr val="FF3300"/>
                </a:solidFill>
                <a:latin typeface="+mn-lt"/>
                <a:cs typeface="Arial" charset="0"/>
              </a:rPr>
              <a:t>ρ</a:t>
            </a:r>
            <a:r>
              <a:rPr lang="sr-Latn-CS" sz="2000" dirty="0">
                <a:solidFill>
                  <a:srgbClr val="FF3300"/>
                </a:solidFill>
                <a:latin typeface="+mn-lt"/>
                <a:cs typeface="Arial" charset="0"/>
              </a:rPr>
              <a:t>)		</a:t>
            </a:r>
            <a:r>
              <a:rPr lang="sr-Latn-CS" sz="2000" dirty="0" smtClean="0">
                <a:solidFill>
                  <a:srgbClr val="FF3300"/>
                </a:solidFill>
                <a:latin typeface="+mn-lt"/>
                <a:cs typeface="Arial" charset="0"/>
              </a:rPr>
              <a:t>      </a:t>
            </a:r>
            <a:r>
              <a:rPr lang="sr-Latn-CS" sz="2000" b="1" dirty="0" smtClean="0">
                <a:solidFill>
                  <a:srgbClr val="004ADE"/>
                </a:solidFill>
                <a:latin typeface="+mn-lt"/>
                <a:cs typeface="Arial" charset="0"/>
              </a:rPr>
              <a:t> </a:t>
            </a:r>
            <a:r>
              <a:rPr lang="sr-Latn-CS" sz="2000" b="1" dirty="0">
                <a:solidFill>
                  <a:srgbClr val="004ADE"/>
                </a:solidFill>
                <a:latin typeface="+mn-lt"/>
                <a:cs typeface="Arial" charset="0"/>
              </a:rPr>
              <a:t>varijansa</a:t>
            </a:r>
          </a:p>
          <a:p>
            <a:pPr>
              <a:defRPr/>
            </a:pPr>
            <a:endParaRPr lang="sr-Latn-CS" sz="20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sr-Latn-CS" dirty="0">
                <a:latin typeface="+mn-lt"/>
                <a:cs typeface="Arial" charset="0"/>
              </a:rPr>
              <a:t>Na ovaj iznos treba dodati troškove</a:t>
            </a:r>
            <a:r>
              <a:rPr lang="en-US" dirty="0">
                <a:latin typeface="+mn-lt"/>
                <a:cs typeface="Arial" charset="0"/>
              </a:rPr>
              <a:t>.</a:t>
            </a:r>
            <a:r>
              <a:rPr lang="sr-Latn-CS" dirty="0">
                <a:solidFill>
                  <a:srgbClr val="FF3300"/>
                </a:solidFill>
                <a:latin typeface="+mn-lt"/>
                <a:cs typeface="Arial" charset="0"/>
              </a:rPr>
              <a:t>	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4392613" cy="396875"/>
          </a:xfrm>
        </p:spPr>
        <p:txBody>
          <a:bodyPr bIns="45720" anchor="ctr">
            <a:spAutoFit/>
          </a:bodyPr>
          <a:lstStyle/>
          <a:p>
            <a:pPr>
              <a:tabLst>
                <a:tab pos="0" algn="l"/>
              </a:tabLst>
            </a:pPr>
            <a:r>
              <a:rPr lang="sr-Latn-CS" sz="1800" b="1" smtClean="0">
                <a:solidFill>
                  <a:srgbClr val="004AD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FUNKCIJA RASPODELE- </a:t>
            </a:r>
            <a:r>
              <a:rPr lang="sr-Latn-CS" sz="1800" smtClean="0">
                <a:solidFill>
                  <a:srgbClr val="FF3300"/>
                </a:solidFill>
              </a:rPr>
              <a:t>Gs(x)</a:t>
            </a:r>
          </a:p>
        </p:txBody>
      </p:sp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3203575" y="1268413"/>
            <a:ext cx="2808288" cy="4105275"/>
            <a:chOff x="2018" y="935"/>
            <a:chExt cx="1724" cy="2450"/>
          </a:xfrm>
        </p:grpSpPr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2154" y="1933"/>
              <a:ext cx="1343" cy="589"/>
              <a:chOff x="2608" y="1933"/>
              <a:chExt cx="1343" cy="589"/>
            </a:xfrm>
          </p:grpSpPr>
          <p:sp>
            <p:nvSpPr>
              <p:cNvPr id="49157" name="Text Box 17"/>
              <p:cNvSpPr txBox="1">
                <a:spLocks noChangeArrowheads="1"/>
              </p:cNvSpPr>
              <p:nvPr/>
            </p:nvSpPr>
            <p:spPr bwMode="auto">
              <a:xfrm>
                <a:off x="3655" y="1979"/>
                <a:ext cx="296" cy="18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l-GR" sz="1400" i="1">
                    <a:latin typeface="Times New Roman" pitchFamily="18" charset="0"/>
                    <a:cs typeface="Arial" charset="0"/>
                  </a:rPr>
                  <a:t>γ</a:t>
                </a:r>
                <a:r>
                  <a:rPr lang="sr-Latn-CS" sz="1400" i="1">
                    <a:latin typeface="Times New Roman" pitchFamily="18" charset="0"/>
                    <a:cs typeface="Arial" charset="0"/>
                  </a:rPr>
                  <a:t>=</a:t>
                </a:r>
                <a:r>
                  <a:rPr lang="sr-Latn-CS" sz="1400">
                    <a:latin typeface="Times New Roman" pitchFamily="18" charset="0"/>
                    <a:cs typeface="Arial" charset="0"/>
                  </a:rPr>
                  <a:t>1</a:t>
                </a:r>
                <a:endParaRPr lang="el-GR" sz="1400"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2608" y="1933"/>
                <a:ext cx="1315" cy="589"/>
                <a:chOff x="431" y="1253"/>
                <a:chExt cx="1315" cy="589"/>
              </a:xfrm>
            </p:grpSpPr>
            <p:sp>
              <p:nvSpPr>
                <p:cNvPr id="49159" name="Line 19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1315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60" name="Line 20"/>
                <p:cNvSpPr>
                  <a:spLocks noChangeShapeType="1"/>
                </p:cNvSpPr>
                <p:nvPr/>
              </p:nvSpPr>
              <p:spPr bwMode="auto">
                <a:xfrm>
                  <a:off x="839" y="1253"/>
                  <a:ext cx="0" cy="589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 type="triangle" w="med" len="med"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9161" name="Freeform 21"/>
              <p:cNvSpPr>
                <a:spLocks/>
              </p:cNvSpPr>
              <p:nvPr/>
            </p:nvSpPr>
            <p:spPr bwMode="auto">
              <a:xfrm>
                <a:off x="3016" y="2024"/>
                <a:ext cx="839" cy="461"/>
              </a:xfrm>
              <a:custGeom>
                <a:avLst/>
                <a:gdLst>
                  <a:gd name="T0" fmla="*/ 0 w 839"/>
                  <a:gd name="T1" fmla="*/ 0 h 461"/>
                  <a:gd name="T2" fmla="*/ 48 w 839"/>
                  <a:gd name="T3" fmla="*/ 124 h 461"/>
                  <a:gd name="T4" fmla="*/ 184 w 839"/>
                  <a:gd name="T5" fmla="*/ 264 h 461"/>
                  <a:gd name="T6" fmla="*/ 328 w 839"/>
                  <a:gd name="T7" fmla="*/ 352 h 461"/>
                  <a:gd name="T8" fmla="*/ 544 w 839"/>
                  <a:gd name="T9" fmla="*/ 420 h 461"/>
                  <a:gd name="T10" fmla="*/ 726 w 839"/>
                  <a:gd name="T11" fmla="*/ 454 h 461"/>
                  <a:gd name="T12" fmla="*/ 824 w 839"/>
                  <a:gd name="T13" fmla="*/ 460 h 461"/>
                  <a:gd name="T14" fmla="*/ 817 w 839"/>
                  <a:gd name="T15" fmla="*/ 454 h 46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39"/>
                  <a:gd name="T25" fmla="*/ 0 h 461"/>
                  <a:gd name="T26" fmla="*/ 839 w 839"/>
                  <a:gd name="T27" fmla="*/ 461 h 46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39" h="461">
                    <a:moveTo>
                      <a:pt x="0" y="0"/>
                    </a:moveTo>
                    <a:cubicBezTo>
                      <a:pt x="8" y="21"/>
                      <a:pt x="17" y="80"/>
                      <a:pt x="48" y="124"/>
                    </a:cubicBezTo>
                    <a:cubicBezTo>
                      <a:pt x="79" y="168"/>
                      <a:pt x="137" y="226"/>
                      <a:pt x="184" y="264"/>
                    </a:cubicBezTo>
                    <a:cubicBezTo>
                      <a:pt x="231" y="302"/>
                      <a:pt x="268" y="326"/>
                      <a:pt x="328" y="352"/>
                    </a:cubicBezTo>
                    <a:cubicBezTo>
                      <a:pt x="388" y="378"/>
                      <a:pt x="478" y="403"/>
                      <a:pt x="544" y="420"/>
                    </a:cubicBezTo>
                    <a:cubicBezTo>
                      <a:pt x="610" y="437"/>
                      <a:pt x="679" y="447"/>
                      <a:pt x="726" y="454"/>
                    </a:cubicBezTo>
                    <a:cubicBezTo>
                      <a:pt x="773" y="461"/>
                      <a:pt x="809" y="460"/>
                      <a:pt x="824" y="460"/>
                    </a:cubicBezTo>
                    <a:cubicBezTo>
                      <a:pt x="839" y="460"/>
                      <a:pt x="818" y="455"/>
                      <a:pt x="817" y="454"/>
                    </a:cubicBez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2154" y="2659"/>
              <a:ext cx="1315" cy="589"/>
              <a:chOff x="2608" y="2659"/>
              <a:chExt cx="1315" cy="589"/>
            </a:xfrm>
          </p:grpSpPr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2608" y="2659"/>
                <a:ext cx="1315" cy="589"/>
                <a:chOff x="431" y="1253"/>
                <a:chExt cx="1315" cy="589"/>
              </a:xfrm>
            </p:grpSpPr>
            <p:sp>
              <p:nvSpPr>
                <p:cNvPr id="49164" name="Line 23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1315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65" name="Line 24"/>
                <p:cNvSpPr>
                  <a:spLocks noChangeShapeType="1"/>
                </p:cNvSpPr>
                <p:nvPr/>
              </p:nvSpPr>
              <p:spPr bwMode="auto">
                <a:xfrm>
                  <a:off x="839" y="1253"/>
                  <a:ext cx="0" cy="589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 type="triangle" w="med" len="med"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9166" name="Text Box 25"/>
              <p:cNvSpPr txBox="1">
                <a:spLocks noChangeArrowheads="1"/>
              </p:cNvSpPr>
              <p:nvPr/>
            </p:nvSpPr>
            <p:spPr bwMode="auto">
              <a:xfrm>
                <a:off x="3602" y="2704"/>
                <a:ext cx="297" cy="18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l-GR" sz="1400" i="1">
                    <a:latin typeface="Times New Roman" pitchFamily="18" charset="0"/>
                    <a:cs typeface="Arial" charset="0"/>
                  </a:rPr>
                  <a:t>γ</a:t>
                </a:r>
                <a:r>
                  <a:rPr lang="sr-Latn-CS" sz="1400" i="1">
                    <a:latin typeface="Times New Roman" pitchFamily="18" charset="0"/>
                    <a:cs typeface="Arial" charset="0"/>
                  </a:rPr>
                  <a:t>&lt;1</a:t>
                </a:r>
                <a:endParaRPr lang="el-GR" sz="1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9167" name="Freeform 26"/>
              <p:cNvSpPr>
                <a:spLocks/>
              </p:cNvSpPr>
              <p:nvPr/>
            </p:nvSpPr>
            <p:spPr bwMode="auto">
              <a:xfrm>
                <a:off x="3037" y="2750"/>
                <a:ext cx="770" cy="493"/>
              </a:xfrm>
              <a:custGeom>
                <a:avLst/>
                <a:gdLst>
                  <a:gd name="T0" fmla="*/ 0 w 770"/>
                  <a:gd name="T1" fmla="*/ 0 h 493"/>
                  <a:gd name="T2" fmla="*/ 32 w 770"/>
                  <a:gd name="T3" fmla="*/ 214 h 493"/>
                  <a:gd name="T4" fmla="*/ 111 w 770"/>
                  <a:gd name="T5" fmla="*/ 350 h 493"/>
                  <a:gd name="T6" fmla="*/ 259 w 770"/>
                  <a:gd name="T7" fmla="*/ 430 h 493"/>
                  <a:gd name="T8" fmla="*/ 558 w 770"/>
                  <a:gd name="T9" fmla="*/ 483 h 493"/>
                  <a:gd name="T10" fmla="*/ 739 w 770"/>
                  <a:gd name="T11" fmla="*/ 490 h 493"/>
                  <a:gd name="T12" fmla="*/ 747 w 770"/>
                  <a:gd name="T13" fmla="*/ 486 h 493"/>
                  <a:gd name="T14" fmla="*/ 731 w 770"/>
                  <a:gd name="T15" fmla="*/ 490 h 493"/>
                  <a:gd name="T16" fmla="*/ 735 w 770"/>
                  <a:gd name="T17" fmla="*/ 490 h 49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70"/>
                  <a:gd name="T28" fmla="*/ 0 h 493"/>
                  <a:gd name="T29" fmla="*/ 770 w 770"/>
                  <a:gd name="T30" fmla="*/ 493 h 49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70" h="493">
                    <a:moveTo>
                      <a:pt x="0" y="0"/>
                    </a:moveTo>
                    <a:cubicBezTo>
                      <a:pt x="5" y="36"/>
                      <a:pt x="13" y="156"/>
                      <a:pt x="32" y="214"/>
                    </a:cubicBezTo>
                    <a:cubicBezTo>
                      <a:pt x="51" y="272"/>
                      <a:pt x="73" y="314"/>
                      <a:pt x="111" y="350"/>
                    </a:cubicBezTo>
                    <a:cubicBezTo>
                      <a:pt x="149" y="386"/>
                      <a:pt x="185" y="408"/>
                      <a:pt x="259" y="430"/>
                    </a:cubicBezTo>
                    <a:cubicBezTo>
                      <a:pt x="333" y="452"/>
                      <a:pt x="478" y="473"/>
                      <a:pt x="558" y="483"/>
                    </a:cubicBezTo>
                    <a:cubicBezTo>
                      <a:pt x="638" y="493"/>
                      <a:pt x="708" y="489"/>
                      <a:pt x="739" y="490"/>
                    </a:cubicBezTo>
                    <a:cubicBezTo>
                      <a:pt x="770" y="491"/>
                      <a:pt x="748" y="486"/>
                      <a:pt x="747" y="486"/>
                    </a:cubicBezTo>
                    <a:cubicBezTo>
                      <a:pt x="746" y="486"/>
                      <a:pt x="733" y="489"/>
                      <a:pt x="731" y="490"/>
                    </a:cubicBezTo>
                    <a:cubicBezTo>
                      <a:pt x="729" y="491"/>
                      <a:pt x="734" y="490"/>
                      <a:pt x="735" y="490"/>
                    </a:cubicBez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2154" y="1253"/>
              <a:ext cx="1330" cy="598"/>
              <a:chOff x="2608" y="1244"/>
              <a:chExt cx="1330" cy="598"/>
            </a:xfrm>
          </p:grpSpPr>
          <p:grpSp>
            <p:nvGrpSpPr>
              <p:cNvPr id="8" name="Group 12"/>
              <p:cNvGrpSpPr>
                <a:grpSpLocks/>
              </p:cNvGrpSpPr>
              <p:nvPr/>
            </p:nvGrpSpPr>
            <p:grpSpPr bwMode="auto">
              <a:xfrm>
                <a:off x="2608" y="1253"/>
                <a:ext cx="1315" cy="589"/>
                <a:chOff x="431" y="1253"/>
                <a:chExt cx="1315" cy="589"/>
              </a:xfrm>
            </p:grpSpPr>
            <p:sp>
              <p:nvSpPr>
                <p:cNvPr id="49170" name="Line 13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1315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71" name="Line 14"/>
                <p:cNvSpPr>
                  <a:spLocks noChangeShapeType="1"/>
                </p:cNvSpPr>
                <p:nvPr/>
              </p:nvSpPr>
              <p:spPr bwMode="auto">
                <a:xfrm>
                  <a:off x="839" y="1253"/>
                  <a:ext cx="0" cy="589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 type="triangle" w="med" len="med"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9172" name="Freeform 16"/>
              <p:cNvSpPr>
                <a:spLocks/>
              </p:cNvSpPr>
              <p:nvPr/>
            </p:nvSpPr>
            <p:spPr bwMode="auto">
              <a:xfrm>
                <a:off x="3016" y="1244"/>
                <a:ext cx="680" cy="598"/>
              </a:xfrm>
              <a:custGeom>
                <a:avLst/>
                <a:gdLst>
                  <a:gd name="T0" fmla="*/ 0 w 680"/>
                  <a:gd name="T1" fmla="*/ 598 h 598"/>
                  <a:gd name="T2" fmla="*/ 56 w 680"/>
                  <a:gd name="T3" fmla="*/ 548 h 598"/>
                  <a:gd name="T4" fmla="*/ 97 w 680"/>
                  <a:gd name="T5" fmla="*/ 437 h 598"/>
                  <a:gd name="T6" fmla="*/ 172 w 680"/>
                  <a:gd name="T7" fmla="*/ 205 h 598"/>
                  <a:gd name="T8" fmla="*/ 240 w 680"/>
                  <a:gd name="T9" fmla="*/ 46 h 598"/>
                  <a:gd name="T10" fmla="*/ 304 w 680"/>
                  <a:gd name="T11" fmla="*/ 0 h 598"/>
                  <a:gd name="T12" fmla="*/ 344 w 680"/>
                  <a:gd name="T13" fmla="*/ 48 h 598"/>
                  <a:gd name="T14" fmla="*/ 382 w 680"/>
                  <a:gd name="T15" fmla="*/ 221 h 598"/>
                  <a:gd name="T16" fmla="*/ 467 w 680"/>
                  <a:gd name="T17" fmla="*/ 418 h 598"/>
                  <a:gd name="T18" fmla="*/ 558 w 680"/>
                  <a:gd name="T19" fmla="*/ 540 h 598"/>
                  <a:gd name="T20" fmla="*/ 680 w 680"/>
                  <a:gd name="T21" fmla="*/ 598 h 5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80"/>
                  <a:gd name="T34" fmla="*/ 0 h 598"/>
                  <a:gd name="T35" fmla="*/ 680 w 680"/>
                  <a:gd name="T36" fmla="*/ 598 h 5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80" h="598">
                    <a:moveTo>
                      <a:pt x="0" y="598"/>
                    </a:moveTo>
                    <a:cubicBezTo>
                      <a:pt x="9" y="590"/>
                      <a:pt x="40" y="575"/>
                      <a:pt x="56" y="548"/>
                    </a:cubicBezTo>
                    <a:cubicBezTo>
                      <a:pt x="72" y="521"/>
                      <a:pt x="78" y="493"/>
                      <a:pt x="97" y="437"/>
                    </a:cubicBezTo>
                    <a:cubicBezTo>
                      <a:pt x="117" y="380"/>
                      <a:pt x="149" y="270"/>
                      <a:pt x="172" y="205"/>
                    </a:cubicBezTo>
                    <a:cubicBezTo>
                      <a:pt x="196" y="141"/>
                      <a:pt x="218" y="80"/>
                      <a:pt x="240" y="46"/>
                    </a:cubicBezTo>
                    <a:cubicBezTo>
                      <a:pt x="262" y="12"/>
                      <a:pt x="287" y="0"/>
                      <a:pt x="304" y="0"/>
                    </a:cubicBezTo>
                    <a:cubicBezTo>
                      <a:pt x="321" y="0"/>
                      <a:pt x="331" y="11"/>
                      <a:pt x="344" y="48"/>
                    </a:cubicBezTo>
                    <a:cubicBezTo>
                      <a:pt x="357" y="85"/>
                      <a:pt x="362" y="159"/>
                      <a:pt x="382" y="221"/>
                    </a:cubicBezTo>
                    <a:cubicBezTo>
                      <a:pt x="402" y="283"/>
                      <a:pt x="438" y="365"/>
                      <a:pt x="467" y="418"/>
                    </a:cubicBezTo>
                    <a:cubicBezTo>
                      <a:pt x="496" y="470"/>
                      <a:pt x="523" y="510"/>
                      <a:pt x="558" y="540"/>
                    </a:cubicBezTo>
                    <a:cubicBezTo>
                      <a:pt x="594" y="570"/>
                      <a:pt x="655" y="586"/>
                      <a:pt x="680" y="598"/>
                    </a:cubicBez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73" name="Text Box 28"/>
              <p:cNvSpPr txBox="1">
                <a:spLocks noChangeArrowheads="1"/>
              </p:cNvSpPr>
              <p:nvPr/>
            </p:nvSpPr>
            <p:spPr bwMode="auto">
              <a:xfrm>
                <a:off x="3654" y="1298"/>
                <a:ext cx="284" cy="18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l-GR" sz="1400" i="1">
                    <a:latin typeface="Times New Roman" pitchFamily="18" charset="0"/>
                    <a:cs typeface="Arial" charset="0"/>
                  </a:rPr>
                  <a:t>γ</a:t>
                </a:r>
                <a:r>
                  <a:rPr lang="sr-Latn-CS" sz="1400">
                    <a:latin typeface="Times New Roman" pitchFamily="18" charset="0"/>
                    <a:cs typeface="Arial" charset="0"/>
                  </a:rPr>
                  <a:t>&gt;1</a:t>
                </a:r>
                <a:endParaRPr lang="el-GR" sz="1400"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49174" name="Rectangle 30"/>
            <p:cNvSpPr>
              <a:spLocks noChangeArrowheads="1"/>
            </p:cNvSpPr>
            <p:nvPr/>
          </p:nvSpPr>
          <p:spPr bwMode="auto">
            <a:xfrm>
              <a:off x="2018" y="935"/>
              <a:ext cx="1724" cy="2450"/>
            </a:xfrm>
            <a:prstGeom prst="rect">
              <a:avLst/>
            </a:prstGeom>
            <a:noFill/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49175" name="Text Box 42"/>
            <p:cNvSpPr txBox="1">
              <a:spLocks noChangeArrowheads="1"/>
            </p:cNvSpPr>
            <p:nvPr/>
          </p:nvSpPr>
          <p:spPr bwMode="auto">
            <a:xfrm>
              <a:off x="2064" y="981"/>
              <a:ext cx="1270" cy="1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r-Latn-CS" sz="1400" b="1">
                  <a:solidFill>
                    <a:srgbClr val="000099"/>
                  </a:solidFill>
                  <a:cs typeface="Arial" charset="0"/>
                </a:rPr>
                <a:t>Gama raspodela</a:t>
              </a:r>
            </a:p>
          </p:txBody>
        </p:sp>
      </p:grpSp>
      <p:grpSp>
        <p:nvGrpSpPr>
          <p:cNvPr id="9" name="Group 115"/>
          <p:cNvGrpSpPr>
            <a:grpSpLocks/>
          </p:cNvGrpSpPr>
          <p:nvPr/>
        </p:nvGrpSpPr>
        <p:grpSpPr bwMode="auto">
          <a:xfrm>
            <a:off x="179388" y="2997200"/>
            <a:ext cx="2663825" cy="3024188"/>
            <a:chOff x="249" y="1888"/>
            <a:chExt cx="1633" cy="1905"/>
          </a:xfrm>
        </p:grpSpPr>
        <p:sp>
          <p:nvSpPr>
            <p:cNvPr id="49177" name="Text Box 70"/>
            <p:cNvSpPr txBox="1">
              <a:spLocks noChangeArrowheads="1"/>
            </p:cNvSpPr>
            <p:nvPr/>
          </p:nvSpPr>
          <p:spPr bwMode="auto">
            <a:xfrm>
              <a:off x="1474" y="2750"/>
              <a:ext cx="53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200">
                  <a:cs typeface="Arial" charset="0"/>
                </a:rPr>
                <a:t>δ</a:t>
              </a:r>
            </a:p>
          </p:txBody>
        </p:sp>
        <p:grpSp>
          <p:nvGrpSpPr>
            <p:cNvPr id="10" name="Group 110"/>
            <p:cNvGrpSpPr>
              <a:grpSpLocks/>
            </p:cNvGrpSpPr>
            <p:nvPr/>
          </p:nvGrpSpPr>
          <p:grpSpPr bwMode="auto">
            <a:xfrm>
              <a:off x="249" y="1888"/>
              <a:ext cx="1633" cy="1905"/>
              <a:chOff x="204" y="2160"/>
              <a:chExt cx="1633" cy="1905"/>
            </a:xfrm>
          </p:grpSpPr>
          <p:sp>
            <p:nvSpPr>
              <p:cNvPr id="49179" name="Rectangle 38"/>
              <p:cNvSpPr>
                <a:spLocks noChangeArrowheads="1"/>
              </p:cNvSpPr>
              <p:nvPr/>
            </p:nvSpPr>
            <p:spPr bwMode="auto">
              <a:xfrm>
                <a:off x="204" y="2160"/>
                <a:ext cx="1633" cy="1905"/>
              </a:xfrm>
              <a:prstGeom prst="rect">
                <a:avLst/>
              </a:prstGeom>
              <a:noFill/>
              <a:ln w="9525" algn="ctr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Arial" charset="0"/>
                </a:endParaRPr>
              </a:p>
            </p:txBody>
          </p:sp>
          <p:grpSp>
            <p:nvGrpSpPr>
              <p:cNvPr id="11" name="Group 109"/>
              <p:cNvGrpSpPr>
                <a:grpSpLocks/>
              </p:cNvGrpSpPr>
              <p:nvPr/>
            </p:nvGrpSpPr>
            <p:grpSpPr bwMode="auto">
              <a:xfrm>
                <a:off x="249" y="2205"/>
                <a:ext cx="1528" cy="1839"/>
                <a:chOff x="249" y="2205"/>
                <a:chExt cx="1528" cy="1839"/>
              </a:xfrm>
            </p:grpSpPr>
            <p:sp>
              <p:nvSpPr>
                <p:cNvPr id="4918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49" y="2205"/>
                  <a:ext cx="1270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sr-Latn-CS" sz="1400" b="1">
                      <a:solidFill>
                        <a:srgbClr val="000099"/>
                      </a:solidFill>
                      <a:cs typeface="Arial" charset="0"/>
                    </a:rPr>
                    <a:t>Beta raspodela</a:t>
                  </a:r>
                </a:p>
              </p:txBody>
            </p:sp>
            <p:grpSp>
              <p:nvGrpSpPr>
                <p:cNvPr id="12" name="Group 108"/>
                <p:cNvGrpSpPr>
                  <a:grpSpLocks/>
                </p:cNvGrpSpPr>
                <p:nvPr/>
              </p:nvGrpSpPr>
              <p:grpSpPr bwMode="auto">
                <a:xfrm>
                  <a:off x="249" y="2341"/>
                  <a:ext cx="1528" cy="1703"/>
                  <a:chOff x="249" y="2341"/>
                  <a:chExt cx="1528" cy="1703"/>
                </a:xfrm>
              </p:grpSpPr>
              <p:grpSp>
                <p:nvGrpSpPr>
                  <p:cNvPr id="13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249" y="2341"/>
                    <a:ext cx="1419" cy="635"/>
                    <a:chOff x="249" y="2341"/>
                    <a:chExt cx="1419" cy="635"/>
                  </a:xfrm>
                </p:grpSpPr>
                <p:grpSp>
                  <p:nvGrpSpPr>
                    <p:cNvPr id="14" name="Group 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9" y="2387"/>
                      <a:ext cx="1315" cy="589"/>
                      <a:chOff x="431" y="1253"/>
                      <a:chExt cx="1315" cy="589"/>
                    </a:xfrm>
                  </p:grpSpPr>
                  <p:sp>
                    <p:nvSpPr>
                      <p:cNvPr id="49185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31" y="1842"/>
                        <a:ext cx="131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49186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9" y="1253"/>
                        <a:ext cx="0" cy="58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round/>
                        <a:headEnd type="triangle" w="med" len="med"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49187" name="Text Box 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01" y="2341"/>
                      <a:ext cx="567" cy="192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sr-Latn-CS" sz="1400">
                          <a:cs typeface="Arial" charset="0"/>
                        </a:rPr>
                        <a:t>za </a:t>
                      </a:r>
                      <a:r>
                        <a:rPr lang="el-GR" sz="1400">
                          <a:cs typeface="Arial" charset="0"/>
                        </a:rPr>
                        <a:t>α</a:t>
                      </a:r>
                      <a:r>
                        <a:rPr lang="sr-Latn-CS" sz="1400">
                          <a:cs typeface="Arial" charset="0"/>
                        </a:rPr>
                        <a:t>, </a:t>
                      </a:r>
                      <a:r>
                        <a:rPr lang="el-GR" sz="1400">
                          <a:cs typeface="Arial" charset="0"/>
                        </a:rPr>
                        <a:t>β</a:t>
                      </a:r>
                      <a:r>
                        <a:rPr lang="sr-Latn-CS" sz="1400">
                          <a:cs typeface="Arial" charset="0"/>
                        </a:rPr>
                        <a:t>&gt;1</a:t>
                      </a:r>
                      <a:endParaRPr lang="el-GR" sz="1400">
                        <a:cs typeface="Arial" charset="0"/>
                      </a:endParaRPr>
                    </a:p>
                  </p:txBody>
                </p:sp>
                <p:sp>
                  <p:nvSpPr>
                    <p:cNvPr id="49188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657" y="2448"/>
                      <a:ext cx="817" cy="528"/>
                    </a:xfrm>
                    <a:custGeom>
                      <a:avLst/>
                      <a:gdLst>
                        <a:gd name="T0" fmla="*/ 0 w 817"/>
                        <a:gd name="T1" fmla="*/ 528 h 528"/>
                        <a:gd name="T2" fmla="*/ 136 w 817"/>
                        <a:gd name="T3" fmla="*/ 211 h 528"/>
                        <a:gd name="T4" fmla="*/ 273 w 817"/>
                        <a:gd name="T5" fmla="*/ 30 h 528"/>
                        <a:gd name="T6" fmla="*/ 447 w 817"/>
                        <a:gd name="T7" fmla="*/ 32 h 528"/>
                        <a:gd name="T8" fmla="*/ 639 w 817"/>
                        <a:gd name="T9" fmla="*/ 224 h 528"/>
                        <a:gd name="T10" fmla="*/ 751 w 817"/>
                        <a:gd name="T11" fmla="*/ 408 h 528"/>
                        <a:gd name="T12" fmla="*/ 817 w 817"/>
                        <a:gd name="T13" fmla="*/ 528 h 528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817"/>
                        <a:gd name="T22" fmla="*/ 0 h 528"/>
                        <a:gd name="T23" fmla="*/ 817 w 817"/>
                        <a:gd name="T24" fmla="*/ 528 h 528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817" h="528">
                          <a:moveTo>
                            <a:pt x="0" y="528"/>
                          </a:moveTo>
                          <a:cubicBezTo>
                            <a:pt x="45" y="411"/>
                            <a:pt x="91" y="294"/>
                            <a:pt x="136" y="211"/>
                          </a:cubicBezTo>
                          <a:cubicBezTo>
                            <a:pt x="181" y="128"/>
                            <a:pt x="221" y="60"/>
                            <a:pt x="273" y="30"/>
                          </a:cubicBezTo>
                          <a:cubicBezTo>
                            <a:pt x="325" y="0"/>
                            <a:pt x="386" y="0"/>
                            <a:pt x="447" y="32"/>
                          </a:cubicBezTo>
                          <a:cubicBezTo>
                            <a:pt x="508" y="64"/>
                            <a:pt x="588" y="162"/>
                            <a:pt x="639" y="224"/>
                          </a:cubicBezTo>
                          <a:cubicBezTo>
                            <a:pt x="690" y="286"/>
                            <a:pt x="721" y="357"/>
                            <a:pt x="751" y="408"/>
                          </a:cubicBezTo>
                          <a:cubicBezTo>
                            <a:pt x="781" y="459"/>
                            <a:pt x="803" y="503"/>
                            <a:pt x="817" y="528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tx2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15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95" y="3113"/>
                    <a:ext cx="1482" cy="931"/>
                    <a:chOff x="295" y="3113"/>
                    <a:chExt cx="1482" cy="931"/>
                  </a:xfrm>
                </p:grpSpPr>
                <p:sp>
                  <p:nvSpPr>
                    <p:cNvPr id="49190" name="Text Box 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0" y="3113"/>
                      <a:ext cx="567" cy="192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sr-Latn-CS" sz="1400">
                          <a:cs typeface="Arial" charset="0"/>
                        </a:rPr>
                        <a:t>za </a:t>
                      </a:r>
                      <a:r>
                        <a:rPr lang="el-GR" sz="1400">
                          <a:cs typeface="Arial" charset="0"/>
                        </a:rPr>
                        <a:t>α</a:t>
                      </a:r>
                      <a:r>
                        <a:rPr lang="sr-Latn-CS" sz="1400">
                          <a:cs typeface="Arial" charset="0"/>
                        </a:rPr>
                        <a:t>, </a:t>
                      </a:r>
                      <a:r>
                        <a:rPr lang="el-GR" sz="1400">
                          <a:cs typeface="Arial" charset="0"/>
                        </a:rPr>
                        <a:t>β</a:t>
                      </a:r>
                      <a:r>
                        <a:rPr lang="sr-Latn-CS" sz="1400">
                          <a:cs typeface="Arial" charset="0"/>
                        </a:rPr>
                        <a:t>&gt;1</a:t>
                      </a:r>
                      <a:endParaRPr lang="el-GR" sz="1400">
                        <a:cs typeface="Arial" charset="0"/>
                      </a:endParaRPr>
                    </a:p>
                  </p:txBody>
                </p:sp>
                <p:grpSp>
                  <p:nvGrpSpPr>
                    <p:cNvPr id="16" name="Group 7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5" y="3294"/>
                      <a:ext cx="1315" cy="750"/>
                      <a:chOff x="249" y="3113"/>
                      <a:chExt cx="1315" cy="750"/>
                    </a:xfrm>
                  </p:grpSpPr>
                  <p:grpSp>
                    <p:nvGrpSpPr>
                      <p:cNvPr id="17" name="Group 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9" y="3113"/>
                        <a:ext cx="1315" cy="589"/>
                        <a:chOff x="431" y="1253"/>
                        <a:chExt cx="1315" cy="589"/>
                      </a:xfrm>
                    </p:grpSpPr>
                    <p:sp>
                      <p:nvSpPr>
                        <p:cNvPr id="49193" name="Line 4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1" y="1842"/>
                          <a:ext cx="1315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2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49194" name="Line 5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39" y="1253"/>
                          <a:ext cx="0" cy="5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2"/>
                          </a:solidFill>
                          <a:round/>
                          <a:headEnd type="triangle" w="med" len="med"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49195" name="Text Box 7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29" y="3748"/>
                        <a:ext cx="53" cy="115"/>
                      </a:xfrm>
                      <a:prstGeom prst="rect">
                        <a:avLst/>
                      </a:prstGeom>
                      <a:noFill/>
                      <a:ln w="9525" algn="ctr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lIns="0" tIns="0" rIns="0" bIns="0">
                        <a:spAutoFit/>
                      </a:bodyPr>
                      <a:lstStyle/>
                      <a:p>
                        <a:r>
                          <a:rPr lang="el-GR" sz="1200">
                            <a:cs typeface="Arial" charset="0"/>
                          </a:rPr>
                          <a:t>δ</a:t>
                        </a:r>
                      </a:p>
                    </p:txBody>
                  </p:sp>
                </p:grpSp>
                <p:grpSp>
                  <p:nvGrpSpPr>
                    <p:cNvPr id="18" name="Group 7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36" y="3320"/>
                      <a:ext cx="783" cy="564"/>
                      <a:chOff x="736" y="3320"/>
                      <a:chExt cx="783" cy="564"/>
                    </a:xfrm>
                  </p:grpSpPr>
                  <p:sp>
                    <p:nvSpPr>
                      <p:cNvPr id="49197" name="Freeform 7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36" y="3320"/>
                        <a:ext cx="783" cy="428"/>
                      </a:xfrm>
                      <a:custGeom>
                        <a:avLst/>
                        <a:gdLst>
                          <a:gd name="T0" fmla="*/ 0 w 920"/>
                          <a:gd name="T1" fmla="*/ 0 h 513"/>
                          <a:gd name="T2" fmla="*/ 42 w 920"/>
                          <a:gd name="T3" fmla="*/ 140 h 513"/>
                          <a:gd name="T4" fmla="*/ 122 w 920"/>
                          <a:gd name="T5" fmla="*/ 273 h 513"/>
                          <a:gd name="T6" fmla="*/ 266 w 920"/>
                          <a:gd name="T7" fmla="*/ 345 h 513"/>
                          <a:gd name="T8" fmla="*/ 388 w 920"/>
                          <a:gd name="T9" fmla="*/ 345 h 513"/>
                          <a:gd name="T10" fmla="*/ 504 w 920"/>
                          <a:gd name="T11" fmla="*/ 300 h 513"/>
                          <a:gd name="T12" fmla="*/ 626 w 920"/>
                          <a:gd name="T13" fmla="*/ 145 h 513"/>
                          <a:gd name="T14" fmla="*/ 666 w 920"/>
                          <a:gd name="T15" fmla="*/ 0 h 513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920"/>
                          <a:gd name="T25" fmla="*/ 0 h 513"/>
                          <a:gd name="T26" fmla="*/ 920 w 920"/>
                          <a:gd name="T27" fmla="*/ 513 h 513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920" h="513">
                            <a:moveTo>
                              <a:pt x="0" y="0"/>
                            </a:moveTo>
                            <a:cubicBezTo>
                              <a:pt x="9" y="32"/>
                              <a:pt x="29" y="136"/>
                              <a:pt x="57" y="201"/>
                            </a:cubicBezTo>
                            <a:cubicBezTo>
                              <a:pt x="85" y="266"/>
                              <a:pt x="116" y="343"/>
                              <a:pt x="168" y="392"/>
                            </a:cubicBezTo>
                            <a:cubicBezTo>
                              <a:pt x="220" y="441"/>
                              <a:pt x="307" y="479"/>
                              <a:pt x="368" y="496"/>
                            </a:cubicBezTo>
                            <a:cubicBezTo>
                              <a:pt x="429" y="513"/>
                              <a:pt x="481" y="507"/>
                              <a:pt x="536" y="496"/>
                            </a:cubicBezTo>
                            <a:cubicBezTo>
                              <a:pt x="591" y="485"/>
                              <a:pt x="641" y="480"/>
                              <a:pt x="696" y="432"/>
                            </a:cubicBezTo>
                            <a:cubicBezTo>
                              <a:pt x="751" y="384"/>
                              <a:pt x="827" y="280"/>
                              <a:pt x="864" y="208"/>
                            </a:cubicBezTo>
                            <a:cubicBezTo>
                              <a:pt x="901" y="136"/>
                              <a:pt x="908" y="43"/>
                              <a:pt x="920" y="0"/>
                            </a:cubicBezTo>
                          </a:path>
                        </a:pathLst>
                      </a:custGeom>
                      <a:noFill/>
                      <a:ln w="9525" cap="flat" cmpd="sng">
                        <a:solidFill>
                          <a:schemeClr val="tx2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49198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3339"/>
                        <a:ext cx="0" cy="5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prstDash val="sysDot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19" name="Group 97"/>
          <p:cNvGrpSpPr>
            <a:grpSpLocks/>
          </p:cNvGrpSpPr>
          <p:nvPr/>
        </p:nvGrpSpPr>
        <p:grpSpPr bwMode="auto">
          <a:xfrm>
            <a:off x="179388" y="692150"/>
            <a:ext cx="2663825" cy="2089150"/>
            <a:chOff x="204" y="935"/>
            <a:chExt cx="1633" cy="1044"/>
          </a:xfrm>
        </p:grpSpPr>
        <p:sp>
          <p:nvSpPr>
            <p:cNvPr id="49200" name="Rectangle 29"/>
            <p:cNvSpPr>
              <a:spLocks noChangeArrowheads="1"/>
            </p:cNvSpPr>
            <p:nvPr/>
          </p:nvSpPr>
          <p:spPr bwMode="auto">
            <a:xfrm>
              <a:off x="204" y="935"/>
              <a:ext cx="1633" cy="1044"/>
            </a:xfrm>
            <a:prstGeom prst="rect">
              <a:avLst/>
            </a:prstGeom>
            <a:noFill/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grpSp>
          <p:nvGrpSpPr>
            <p:cNvPr id="20" name="Group 96"/>
            <p:cNvGrpSpPr>
              <a:grpSpLocks/>
            </p:cNvGrpSpPr>
            <p:nvPr/>
          </p:nvGrpSpPr>
          <p:grpSpPr bwMode="auto">
            <a:xfrm>
              <a:off x="340" y="981"/>
              <a:ext cx="1406" cy="921"/>
              <a:chOff x="340" y="981"/>
              <a:chExt cx="1406" cy="921"/>
            </a:xfrm>
          </p:grpSpPr>
          <p:sp>
            <p:nvSpPr>
              <p:cNvPr id="49202" name="Text Box 33"/>
              <p:cNvSpPr txBox="1">
                <a:spLocks noChangeArrowheads="1"/>
              </p:cNvSpPr>
              <p:nvPr/>
            </p:nvSpPr>
            <p:spPr bwMode="auto">
              <a:xfrm>
                <a:off x="340" y="981"/>
                <a:ext cx="1270" cy="15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sr-Latn-CS" sz="1400" b="1">
                    <a:solidFill>
                      <a:srgbClr val="000099"/>
                    </a:solidFill>
                    <a:cs typeface="Arial" charset="0"/>
                  </a:rPr>
                  <a:t>Normalna raspodela</a:t>
                </a:r>
              </a:p>
            </p:txBody>
          </p:sp>
          <p:grpSp>
            <p:nvGrpSpPr>
              <p:cNvPr id="21" name="Group 95"/>
              <p:cNvGrpSpPr>
                <a:grpSpLocks/>
              </p:cNvGrpSpPr>
              <p:nvPr/>
            </p:nvGrpSpPr>
            <p:grpSpPr bwMode="auto">
              <a:xfrm>
                <a:off x="431" y="1207"/>
                <a:ext cx="1315" cy="695"/>
                <a:chOff x="431" y="1207"/>
                <a:chExt cx="1315" cy="695"/>
              </a:xfrm>
            </p:grpSpPr>
            <p:sp>
              <p:nvSpPr>
                <p:cNvPr id="49204" name="Line 81"/>
                <p:cNvSpPr>
                  <a:spLocks noChangeShapeType="1"/>
                </p:cNvSpPr>
                <p:nvPr/>
              </p:nvSpPr>
              <p:spPr bwMode="auto">
                <a:xfrm>
                  <a:off x="1156" y="1616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22" name="Group 83"/>
                <p:cNvGrpSpPr>
                  <a:grpSpLocks/>
                </p:cNvGrpSpPr>
                <p:nvPr/>
              </p:nvGrpSpPr>
              <p:grpSpPr bwMode="auto">
                <a:xfrm>
                  <a:off x="431" y="1207"/>
                  <a:ext cx="1315" cy="695"/>
                  <a:chOff x="431" y="1207"/>
                  <a:chExt cx="1315" cy="695"/>
                </a:xfrm>
              </p:grpSpPr>
              <p:grpSp>
                <p:nvGrpSpPr>
                  <p:cNvPr id="2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431" y="1207"/>
                    <a:ext cx="1315" cy="589"/>
                    <a:chOff x="431" y="1253"/>
                    <a:chExt cx="1315" cy="589"/>
                  </a:xfrm>
                </p:grpSpPr>
                <p:sp>
                  <p:nvSpPr>
                    <p:cNvPr id="49207" name="Line 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1" y="1842"/>
                      <a:ext cx="131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49208" name="Line 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39" y="1253"/>
                      <a:ext cx="0" cy="58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49209" name="Freeform 8"/>
                  <p:cNvSpPr>
                    <a:spLocks/>
                  </p:cNvSpPr>
                  <p:nvPr/>
                </p:nvSpPr>
                <p:spPr bwMode="auto">
                  <a:xfrm>
                    <a:off x="521" y="1298"/>
                    <a:ext cx="1180" cy="495"/>
                  </a:xfrm>
                  <a:custGeom>
                    <a:avLst/>
                    <a:gdLst>
                      <a:gd name="T0" fmla="*/ 0 w 1180"/>
                      <a:gd name="T1" fmla="*/ 935 h 261"/>
                      <a:gd name="T2" fmla="*/ 128 w 1180"/>
                      <a:gd name="T3" fmla="*/ 914 h 261"/>
                      <a:gd name="T4" fmla="*/ 237 w 1180"/>
                      <a:gd name="T5" fmla="*/ 795 h 261"/>
                      <a:gd name="T6" fmla="*/ 382 w 1180"/>
                      <a:gd name="T7" fmla="*/ 434 h 261"/>
                      <a:gd name="T8" fmla="*/ 515 w 1180"/>
                      <a:gd name="T9" fmla="*/ 108 h 261"/>
                      <a:gd name="T10" fmla="*/ 680 w 1180"/>
                      <a:gd name="T11" fmla="*/ 116 h 261"/>
                      <a:gd name="T12" fmla="*/ 928 w 1180"/>
                      <a:gd name="T13" fmla="*/ 795 h 261"/>
                      <a:gd name="T14" fmla="*/ 1067 w 1180"/>
                      <a:gd name="T15" fmla="*/ 914 h 261"/>
                      <a:gd name="T16" fmla="*/ 1180 w 1180"/>
                      <a:gd name="T17" fmla="*/ 924 h 26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180"/>
                      <a:gd name="T28" fmla="*/ 0 h 261"/>
                      <a:gd name="T29" fmla="*/ 1180 w 1180"/>
                      <a:gd name="T30" fmla="*/ 261 h 26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180" h="261">
                        <a:moveTo>
                          <a:pt x="0" y="260"/>
                        </a:moveTo>
                        <a:cubicBezTo>
                          <a:pt x="21" y="259"/>
                          <a:pt x="89" y="261"/>
                          <a:pt x="128" y="254"/>
                        </a:cubicBezTo>
                        <a:cubicBezTo>
                          <a:pt x="168" y="248"/>
                          <a:pt x="195" y="243"/>
                          <a:pt x="237" y="221"/>
                        </a:cubicBezTo>
                        <a:cubicBezTo>
                          <a:pt x="280" y="199"/>
                          <a:pt x="336" y="153"/>
                          <a:pt x="382" y="121"/>
                        </a:cubicBezTo>
                        <a:cubicBezTo>
                          <a:pt x="428" y="89"/>
                          <a:pt x="465" y="45"/>
                          <a:pt x="515" y="30"/>
                        </a:cubicBezTo>
                        <a:cubicBezTo>
                          <a:pt x="565" y="15"/>
                          <a:pt x="611" y="0"/>
                          <a:pt x="680" y="32"/>
                        </a:cubicBezTo>
                        <a:cubicBezTo>
                          <a:pt x="749" y="64"/>
                          <a:pt x="863" y="184"/>
                          <a:pt x="928" y="221"/>
                        </a:cubicBezTo>
                        <a:cubicBezTo>
                          <a:pt x="993" y="258"/>
                          <a:pt x="1025" y="248"/>
                          <a:pt x="1067" y="254"/>
                        </a:cubicBezTo>
                        <a:cubicBezTo>
                          <a:pt x="1109" y="260"/>
                          <a:pt x="1157" y="257"/>
                          <a:pt x="1180" y="257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9210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1133" y="1344"/>
                    <a:ext cx="0" cy="453"/>
                  </a:xfrm>
                  <a:prstGeom prst="line">
                    <a:avLst/>
                  </a:prstGeom>
                  <a:noFill/>
                  <a:ln w="9525">
                    <a:solidFill>
                      <a:schemeClr val="tx2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9211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73" y="1765"/>
                    <a:ext cx="167" cy="13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200">
                        <a:cs typeface="Arial" charset="0"/>
                      </a:rPr>
                      <a:t>μ</a:t>
                    </a:r>
                  </a:p>
                </p:txBody>
              </p:sp>
              <p:sp>
                <p:nvSpPr>
                  <p:cNvPr id="49212" name="Text Box 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56" y="1480"/>
                    <a:ext cx="170" cy="13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200">
                        <a:cs typeface="Arial" charset="0"/>
                      </a:rPr>
                      <a:t>σ</a:t>
                    </a:r>
                  </a:p>
                </p:txBody>
              </p:sp>
            </p:grpSp>
          </p:grpSp>
        </p:grpSp>
      </p:grpSp>
      <p:grpSp>
        <p:nvGrpSpPr>
          <p:cNvPr id="24" name="Group 111"/>
          <p:cNvGrpSpPr>
            <a:grpSpLocks/>
          </p:cNvGrpSpPr>
          <p:nvPr/>
        </p:nvGrpSpPr>
        <p:grpSpPr bwMode="auto">
          <a:xfrm>
            <a:off x="6227763" y="620713"/>
            <a:ext cx="2784475" cy="2925762"/>
            <a:chOff x="3878" y="572"/>
            <a:chExt cx="1633" cy="1752"/>
          </a:xfrm>
        </p:grpSpPr>
        <p:sp>
          <p:nvSpPr>
            <p:cNvPr id="49214" name="Line 94"/>
            <p:cNvSpPr>
              <a:spLocks noChangeShapeType="1"/>
            </p:cNvSpPr>
            <p:nvPr/>
          </p:nvSpPr>
          <p:spPr bwMode="auto">
            <a:xfrm>
              <a:off x="4513" y="1706"/>
              <a:ext cx="0" cy="45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25" name="Group 105"/>
            <p:cNvGrpSpPr>
              <a:grpSpLocks/>
            </p:cNvGrpSpPr>
            <p:nvPr/>
          </p:nvGrpSpPr>
          <p:grpSpPr bwMode="auto">
            <a:xfrm>
              <a:off x="3878" y="572"/>
              <a:ext cx="1633" cy="1752"/>
              <a:chOff x="3878" y="935"/>
              <a:chExt cx="1633" cy="1752"/>
            </a:xfrm>
          </p:grpSpPr>
          <p:sp>
            <p:nvSpPr>
              <p:cNvPr id="49216" name="Rectangle 45"/>
              <p:cNvSpPr>
                <a:spLocks noChangeArrowheads="1"/>
              </p:cNvSpPr>
              <p:nvPr/>
            </p:nvSpPr>
            <p:spPr bwMode="auto">
              <a:xfrm>
                <a:off x="3878" y="935"/>
                <a:ext cx="1633" cy="1724"/>
              </a:xfrm>
              <a:prstGeom prst="rect">
                <a:avLst/>
              </a:prstGeom>
              <a:noFill/>
              <a:ln w="9525" algn="ctr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Arial" charset="0"/>
                </a:endParaRPr>
              </a:p>
            </p:txBody>
          </p:sp>
          <p:grpSp>
            <p:nvGrpSpPr>
              <p:cNvPr id="26" name="Group 104"/>
              <p:cNvGrpSpPr>
                <a:grpSpLocks/>
              </p:cNvGrpSpPr>
              <p:nvPr/>
            </p:nvGrpSpPr>
            <p:grpSpPr bwMode="auto">
              <a:xfrm>
                <a:off x="3923" y="981"/>
                <a:ext cx="1579" cy="1706"/>
                <a:chOff x="3923" y="981"/>
                <a:chExt cx="1579" cy="1706"/>
              </a:xfrm>
            </p:grpSpPr>
            <p:grpSp>
              <p:nvGrpSpPr>
                <p:cNvPr id="27" name="Group 100"/>
                <p:cNvGrpSpPr>
                  <a:grpSpLocks/>
                </p:cNvGrpSpPr>
                <p:nvPr/>
              </p:nvGrpSpPr>
              <p:grpSpPr bwMode="auto">
                <a:xfrm>
                  <a:off x="3923" y="981"/>
                  <a:ext cx="1494" cy="948"/>
                  <a:chOff x="3923" y="981"/>
                  <a:chExt cx="1494" cy="948"/>
                </a:xfrm>
              </p:grpSpPr>
              <p:sp>
                <p:nvSpPr>
                  <p:cNvPr id="49219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69" y="981"/>
                    <a:ext cx="1270" cy="18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sr-Latn-CS" sz="1400" b="1">
                        <a:solidFill>
                          <a:srgbClr val="000099"/>
                        </a:solidFill>
                        <a:cs typeface="Arial" charset="0"/>
                      </a:rPr>
                      <a:t>Košijeva raspodela</a:t>
                    </a:r>
                  </a:p>
                </p:txBody>
              </p:sp>
              <p:grpSp>
                <p:nvGrpSpPr>
                  <p:cNvPr id="28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3923" y="1207"/>
                    <a:ext cx="1494" cy="722"/>
                    <a:chOff x="3923" y="1207"/>
                    <a:chExt cx="1494" cy="722"/>
                  </a:xfrm>
                </p:grpSpPr>
                <p:sp>
                  <p:nvSpPr>
                    <p:cNvPr id="49221" name="Text Box 7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29" y="1207"/>
                      <a:ext cx="588" cy="183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sr-Latn-CS" sz="1400">
                          <a:cs typeface="Arial" charset="0"/>
                        </a:rPr>
                        <a:t>bilateralna</a:t>
                      </a:r>
                      <a:endParaRPr lang="el-GR" sz="1400">
                        <a:cs typeface="Arial" charset="0"/>
                      </a:endParaRPr>
                    </a:p>
                  </p:txBody>
                </p:sp>
                <p:grpSp>
                  <p:nvGrpSpPr>
                    <p:cNvPr id="29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23" y="1207"/>
                      <a:ext cx="1315" cy="589"/>
                      <a:chOff x="3923" y="1207"/>
                      <a:chExt cx="1315" cy="589"/>
                    </a:xfrm>
                  </p:grpSpPr>
                  <p:grpSp>
                    <p:nvGrpSpPr>
                      <p:cNvPr id="30" name="Group 8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23" y="1207"/>
                        <a:ext cx="1315" cy="589"/>
                        <a:chOff x="431" y="1253"/>
                        <a:chExt cx="1315" cy="589"/>
                      </a:xfrm>
                    </p:grpSpPr>
                    <p:sp>
                      <p:nvSpPr>
                        <p:cNvPr id="49224" name="Line 8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1" y="1842"/>
                          <a:ext cx="1315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2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49225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39" y="1253"/>
                          <a:ext cx="0" cy="5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2"/>
                          </a:solidFill>
                          <a:round/>
                          <a:headEnd type="triangle" w="med" len="med"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49226" name="Freeform 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014" y="1253"/>
                        <a:ext cx="1180" cy="495"/>
                      </a:xfrm>
                      <a:custGeom>
                        <a:avLst/>
                        <a:gdLst>
                          <a:gd name="T0" fmla="*/ 0 w 1180"/>
                          <a:gd name="T1" fmla="*/ 935 h 261"/>
                          <a:gd name="T2" fmla="*/ 128 w 1180"/>
                          <a:gd name="T3" fmla="*/ 914 h 261"/>
                          <a:gd name="T4" fmla="*/ 237 w 1180"/>
                          <a:gd name="T5" fmla="*/ 795 h 261"/>
                          <a:gd name="T6" fmla="*/ 382 w 1180"/>
                          <a:gd name="T7" fmla="*/ 434 h 261"/>
                          <a:gd name="T8" fmla="*/ 515 w 1180"/>
                          <a:gd name="T9" fmla="*/ 108 h 261"/>
                          <a:gd name="T10" fmla="*/ 680 w 1180"/>
                          <a:gd name="T11" fmla="*/ 116 h 261"/>
                          <a:gd name="T12" fmla="*/ 928 w 1180"/>
                          <a:gd name="T13" fmla="*/ 795 h 261"/>
                          <a:gd name="T14" fmla="*/ 1067 w 1180"/>
                          <a:gd name="T15" fmla="*/ 914 h 261"/>
                          <a:gd name="T16" fmla="*/ 1180 w 1180"/>
                          <a:gd name="T17" fmla="*/ 924 h 261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1180"/>
                          <a:gd name="T28" fmla="*/ 0 h 261"/>
                          <a:gd name="T29" fmla="*/ 1180 w 1180"/>
                          <a:gd name="T30" fmla="*/ 261 h 261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1180" h="261">
                            <a:moveTo>
                              <a:pt x="0" y="260"/>
                            </a:moveTo>
                            <a:cubicBezTo>
                              <a:pt x="21" y="259"/>
                              <a:pt x="89" y="261"/>
                              <a:pt x="128" y="254"/>
                            </a:cubicBezTo>
                            <a:cubicBezTo>
                              <a:pt x="168" y="248"/>
                              <a:pt x="195" y="243"/>
                              <a:pt x="237" y="221"/>
                            </a:cubicBezTo>
                            <a:cubicBezTo>
                              <a:pt x="280" y="199"/>
                              <a:pt x="336" y="153"/>
                              <a:pt x="382" y="121"/>
                            </a:cubicBezTo>
                            <a:cubicBezTo>
                              <a:pt x="428" y="89"/>
                              <a:pt x="465" y="45"/>
                              <a:pt x="515" y="30"/>
                            </a:cubicBezTo>
                            <a:cubicBezTo>
                              <a:pt x="565" y="15"/>
                              <a:pt x="611" y="0"/>
                              <a:pt x="680" y="32"/>
                            </a:cubicBezTo>
                            <a:cubicBezTo>
                              <a:pt x="749" y="64"/>
                              <a:pt x="863" y="184"/>
                              <a:pt x="928" y="221"/>
                            </a:cubicBezTo>
                            <a:cubicBezTo>
                              <a:pt x="993" y="258"/>
                              <a:pt x="1025" y="248"/>
                              <a:pt x="1067" y="254"/>
                            </a:cubicBezTo>
                            <a:cubicBezTo>
                              <a:pt x="1109" y="260"/>
                              <a:pt x="1157" y="257"/>
                              <a:pt x="1180" y="257"/>
                            </a:cubicBezTo>
                          </a:path>
                        </a:pathLst>
                      </a:custGeom>
                      <a:noFill/>
                      <a:ln w="9525" cap="flat" cmpd="sng">
                        <a:solidFill>
                          <a:schemeClr val="tx2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49227" name="Text Box 9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56" y="1765"/>
                      <a:ext cx="183" cy="164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sr-Latn-CS" sz="1200">
                          <a:cs typeface="Arial" charset="0"/>
                        </a:rPr>
                        <a:t>M</a:t>
                      </a:r>
                      <a:endParaRPr lang="el-GR" sz="1200">
                        <a:cs typeface="Arial" charset="0"/>
                      </a:endParaRPr>
                    </a:p>
                  </p:txBody>
                </p:sp>
              </p:grpSp>
            </p:grpSp>
            <p:grpSp>
              <p:nvGrpSpPr>
                <p:cNvPr id="31" name="Group 103"/>
                <p:cNvGrpSpPr>
                  <a:grpSpLocks/>
                </p:cNvGrpSpPr>
                <p:nvPr/>
              </p:nvGrpSpPr>
              <p:grpSpPr bwMode="auto">
                <a:xfrm>
                  <a:off x="3923" y="1933"/>
                  <a:ext cx="1579" cy="754"/>
                  <a:chOff x="3923" y="1933"/>
                  <a:chExt cx="1579" cy="754"/>
                </a:xfrm>
              </p:grpSpPr>
              <p:grpSp>
                <p:nvGrpSpPr>
                  <p:cNvPr id="49152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923" y="1933"/>
                    <a:ext cx="1579" cy="589"/>
                    <a:chOff x="3923" y="1933"/>
                    <a:chExt cx="1579" cy="589"/>
                  </a:xfrm>
                </p:grpSpPr>
                <p:grpSp>
                  <p:nvGrpSpPr>
                    <p:cNvPr id="49153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23" y="1933"/>
                      <a:ext cx="1315" cy="589"/>
                      <a:chOff x="431" y="1253"/>
                      <a:chExt cx="1315" cy="589"/>
                    </a:xfrm>
                  </p:grpSpPr>
                  <p:sp>
                    <p:nvSpPr>
                      <p:cNvPr id="49231" name="Line 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31" y="1842"/>
                        <a:ext cx="131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49232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9" y="1253"/>
                        <a:ext cx="0" cy="58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round/>
                        <a:headEnd type="triangle" w="med" len="med"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49233" name="Text Box 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86" y="1933"/>
                      <a:ext cx="616" cy="183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sr-Latn-CS" sz="1400">
                          <a:cs typeface="Arial" charset="0"/>
                        </a:rPr>
                        <a:t>utilateralna</a:t>
                      </a:r>
                      <a:endParaRPr lang="el-GR" sz="1400">
                        <a:cs typeface="Arial" charset="0"/>
                      </a:endParaRPr>
                    </a:p>
                  </p:txBody>
                </p:sp>
                <p:sp>
                  <p:nvSpPr>
                    <p:cNvPr id="49234" name="Freeform 93"/>
                    <p:cNvSpPr>
                      <a:spLocks/>
                    </p:cNvSpPr>
                    <p:nvPr/>
                  </p:nvSpPr>
                  <p:spPr bwMode="auto">
                    <a:xfrm>
                      <a:off x="4520" y="2052"/>
                      <a:ext cx="583" cy="426"/>
                    </a:xfrm>
                    <a:custGeom>
                      <a:avLst/>
                      <a:gdLst>
                        <a:gd name="T0" fmla="*/ 0 w 583"/>
                        <a:gd name="T1" fmla="*/ 4 h 426"/>
                        <a:gd name="T2" fmla="*/ 84 w 583"/>
                        <a:gd name="T3" fmla="*/ 17 h 426"/>
                        <a:gd name="T4" fmla="*/ 174 w 583"/>
                        <a:gd name="T5" fmla="*/ 108 h 426"/>
                        <a:gd name="T6" fmla="*/ 265 w 583"/>
                        <a:gd name="T7" fmla="*/ 289 h 426"/>
                        <a:gd name="T8" fmla="*/ 356 w 583"/>
                        <a:gd name="T9" fmla="*/ 380 h 426"/>
                        <a:gd name="T10" fmla="*/ 583 w 583"/>
                        <a:gd name="T11" fmla="*/ 426 h 426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583"/>
                        <a:gd name="T19" fmla="*/ 0 h 426"/>
                        <a:gd name="T20" fmla="*/ 583 w 583"/>
                        <a:gd name="T21" fmla="*/ 426 h 426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583" h="426">
                          <a:moveTo>
                            <a:pt x="0" y="4"/>
                          </a:moveTo>
                          <a:cubicBezTo>
                            <a:pt x="15" y="6"/>
                            <a:pt x="55" y="0"/>
                            <a:pt x="84" y="17"/>
                          </a:cubicBezTo>
                          <a:cubicBezTo>
                            <a:pt x="113" y="34"/>
                            <a:pt x="144" y="63"/>
                            <a:pt x="174" y="108"/>
                          </a:cubicBezTo>
                          <a:cubicBezTo>
                            <a:pt x="204" y="153"/>
                            <a:pt x="235" y="244"/>
                            <a:pt x="265" y="289"/>
                          </a:cubicBezTo>
                          <a:cubicBezTo>
                            <a:pt x="295" y="334"/>
                            <a:pt x="303" y="357"/>
                            <a:pt x="356" y="380"/>
                          </a:cubicBezTo>
                          <a:cubicBezTo>
                            <a:pt x="409" y="403"/>
                            <a:pt x="545" y="418"/>
                            <a:pt x="583" y="426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tx2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49235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4428" y="2523"/>
                    <a:ext cx="183" cy="16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sr-Latn-CS" sz="1200">
                        <a:cs typeface="Arial" charset="0"/>
                      </a:rPr>
                      <a:t>M</a:t>
                    </a:r>
                  </a:p>
                </p:txBody>
              </p:sp>
            </p:grpSp>
          </p:grpSp>
        </p:grpSp>
      </p:grpSp>
      <p:grpSp>
        <p:nvGrpSpPr>
          <p:cNvPr id="49155" name="Group 117"/>
          <p:cNvGrpSpPr>
            <a:grpSpLocks/>
          </p:cNvGrpSpPr>
          <p:nvPr/>
        </p:nvGrpSpPr>
        <p:grpSpPr bwMode="auto">
          <a:xfrm>
            <a:off x="6227763" y="3644900"/>
            <a:ext cx="2771775" cy="2101850"/>
            <a:chOff x="3878" y="2576"/>
            <a:chExt cx="1633" cy="1044"/>
          </a:xfrm>
        </p:grpSpPr>
        <p:sp>
          <p:nvSpPr>
            <p:cNvPr id="49237" name="Rectangle 46"/>
            <p:cNvSpPr>
              <a:spLocks noChangeArrowheads="1"/>
            </p:cNvSpPr>
            <p:nvPr/>
          </p:nvSpPr>
          <p:spPr bwMode="auto">
            <a:xfrm>
              <a:off x="3878" y="2576"/>
              <a:ext cx="1633" cy="1044"/>
            </a:xfrm>
            <a:prstGeom prst="rect">
              <a:avLst/>
            </a:prstGeom>
            <a:noFill/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grpSp>
          <p:nvGrpSpPr>
            <p:cNvPr id="49156" name="Group 57"/>
            <p:cNvGrpSpPr>
              <a:grpSpLocks/>
            </p:cNvGrpSpPr>
            <p:nvPr/>
          </p:nvGrpSpPr>
          <p:grpSpPr bwMode="auto">
            <a:xfrm>
              <a:off x="3969" y="2848"/>
              <a:ext cx="1315" cy="589"/>
              <a:chOff x="431" y="1253"/>
              <a:chExt cx="1315" cy="589"/>
            </a:xfrm>
          </p:grpSpPr>
          <p:sp>
            <p:nvSpPr>
              <p:cNvPr id="49239" name="Line 5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1315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0" name="Line 59"/>
              <p:cNvSpPr>
                <a:spLocks noChangeShapeType="1"/>
              </p:cNvSpPr>
              <p:nvPr/>
            </p:nvSpPr>
            <p:spPr bwMode="auto">
              <a:xfrm>
                <a:off x="839" y="1253"/>
                <a:ext cx="0" cy="589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9241" name="Text Box 61"/>
            <p:cNvSpPr txBox="1">
              <a:spLocks noChangeArrowheads="1"/>
            </p:cNvSpPr>
            <p:nvPr/>
          </p:nvSpPr>
          <p:spPr bwMode="auto">
            <a:xfrm>
              <a:off x="4059" y="2622"/>
              <a:ext cx="1270" cy="1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r-Latn-CS" sz="1400" b="1">
                  <a:solidFill>
                    <a:srgbClr val="000099"/>
                  </a:solidFill>
                  <a:cs typeface="Arial" charset="0"/>
                </a:rPr>
                <a:t>Paretova raspodela</a:t>
              </a:r>
            </a:p>
          </p:txBody>
        </p:sp>
        <p:sp>
          <p:nvSpPr>
            <p:cNvPr id="49242" name="Freeform 112"/>
            <p:cNvSpPr>
              <a:spLocks/>
            </p:cNvSpPr>
            <p:nvPr/>
          </p:nvSpPr>
          <p:spPr bwMode="auto">
            <a:xfrm>
              <a:off x="4513" y="2886"/>
              <a:ext cx="731" cy="515"/>
            </a:xfrm>
            <a:custGeom>
              <a:avLst/>
              <a:gdLst>
                <a:gd name="T0" fmla="*/ 0 w 731"/>
                <a:gd name="T1" fmla="*/ 0 h 515"/>
                <a:gd name="T2" fmla="*/ 130 w 731"/>
                <a:gd name="T3" fmla="*/ 178 h 515"/>
                <a:gd name="T4" fmla="*/ 298 w 731"/>
                <a:gd name="T5" fmla="*/ 338 h 515"/>
                <a:gd name="T6" fmla="*/ 450 w 731"/>
                <a:gd name="T7" fmla="*/ 434 h 515"/>
                <a:gd name="T8" fmla="*/ 698 w 731"/>
                <a:gd name="T9" fmla="*/ 506 h 515"/>
                <a:gd name="T10" fmla="*/ 650 w 731"/>
                <a:gd name="T11" fmla="*/ 490 h 5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1"/>
                <a:gd name="T19" fmla="*/ 0 h 515"/>
                <a:gd name="T20" fmla="*/ 731 w 731"/>
                <a:gd name="T21" fmla="*/ 515 h 5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1" h="515">
                  <a:moveTo>
                    <a:pt x="0" y="0"/>
                  </a:moveTo>
                  <a:cubicBezTo>
                    <a:pt x="22" y="30"/>
                    <a:pt x="80" y="122"/>
                    <a:pt x="130" y="178"/>
                  </a:cubicBezTo>
                  <a:cubicBezTo>
                    <a:pt x="180" y="234"/>
                    <a:pt x="245" y="295"/>
                    <a:pt x="298" y="338"/>
                  </a:cubicBezTo>
                  <a:cubicBezTo>
                    <a:pt x="351" y="381"/>
                    <a:pt x="383" y="406"/>
                    <a:pt x="450" y="434"/>
                  </a:cubicBezTo>
                  <a:cubicBezTo>
                    <a:pt x="517" y="462"/>
                    <a:pt x="665" y="497"/>
                    <a:pt x="698" y="506"/>
                  </a:cubicBezTo>
                  <a:cubicBezTo>
                    <a:pt x="731" y="515"/>
                    <a:pt x="660" y="493"/>
                    <a:pt x="650" y="490"/>
                  </a:cubicBez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243" name="Line 113"/>
            <p:cNvSpPr>
              <a:spLocks noChangeShapeType="1"/>
            </p:cNvSpPr>
            <p:nvPr/>
          </p:nvSpPr>
          <p:spPr bwMode="auto">
            <a:xfrm>
              <a:off x="4513" y="2886"/>
              <a:ext cx="0" cy="54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244" name="Text Box 114"/>
            <p:cNvSpPr txBox="1">
              <a:spLocks noChangeArrowheads="1"/>
            </p:cNvSpPr>
            <p:nvPr/>
          </p:nvSpPr>
          <p:spPr bwMode="auto">
            <a:xfrm>
              <a:off x="4514" y="3430"/>
              <a:ext cx="63" cy="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r-Latn-CS" sz="1200">
                  <a:cs typeface="Arial" charset="0"/>
                </a:rPr>
                <a:t>C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12968" cy="1066800"/>
          </a:xfrm>
        </p:spPr>
        <p:txBody>
          <a:bodyPr>
            <a:noAutofit/>
          </a:bodyPr>
          <a:lstStyle/>
          <a:p>
            <a:r>
              <a:rPr lang="sr-Latn-RS" sz="3400" b="1" dirty="0" smtClean="0">
                <a:solidFill>
                  <a:srgbClr val="C00000"/>
                </a:solidFill>
              </a:rPr>
              <a:t>Aktuarski aspekti obračuna premije </a:t>
            </a:r>
            <a:endParaRPr lang="en-GB" sz="3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/>
          </a:bodyPr>
          <a:lstStyle/>
          <a:p>
            <a:r>
              <a:rPr lang="sr-Latn-RS" sz="2200" dirty="0" smtClean="0"/>
              <a:t>Iz bruto premije osiguranja finansiraju se sledeće stavke:</a:t>
            </a:r>
          </a:p>
          <a:p>
            <a:endParaRPr lang="sr-Latn-RS" sz="1000" dirty="0" smtClean="0"/>
          </a:p>
          <a:p>
            <a:endParaRPr lang="sr-Latn-RS" sz="2400" dirty="0" smtClean="0"/>
          </a:p>
          <a:p>
            <a:endParaRPr lang="sr-Latn-RS" sz="2400" dirty="0" smtClean="0"/>
          </a:p>
          <a:p>
            <a:endParaRPr lang="sr-Latn-RS" sz="2400" dirty="0" smtClean="0"/>
          </a:p>
          <a:p>
            <a:endParaRPr lang="sr-Latn-RS" sz="2400" dirty="0" smtClean="0"/>
          </a:p>
          <a:p>
            <a:pPr>
              <a:buNone/>
            </a:pPr>
            <a:r>
              <a:rPr lang="sr-Latn-RS" sz="1900" dirty="0" smtClean="0"/>
              <a:t>gde su:</a:t>
            </a:r>
          </a:p>
          <a:p>
            <a:pPr>
              <a:buNone/>
            </a:pPr>
            <a:r>
              <a:rPr lang="sr-Latn-RS" sz="1900" dirty="0" smtClean="0"/>
              <a:t>RPN – deo premije namenjen za finansiranje prenosne premije,</a:t>
            </a:r>
          </a:p>
          <a:p>
            <a:pPr marL="804863" indent="-804863">
              <a:buNone/>
            </a:pPr>
            <a:r>
              <a:rPr lang="sr-Latn-RS" sz="1900" dirty="0" smtClean="0"/>
              <a:t>RBNS – deo premije namenjen za finansiranje  rezerve za nastale prijavljene a nerešene štete,</a:t>
            </a:r>
          </a:p>
          <a:p>
            <a:pPr marL="1028700" indent="-919163">
              <a:buNone/>
            </a:pPr>
            <a:r>
              <a:rPr lang="sr-Latn-RS" sz="1900" dirty="0" smtClean="0"/>
              <a:t>IBNR – deo premije namenjen za finansiranje rezerve za nastale neprijavljene štete,</a:t>
            </a:r>
          </a:p>
          <a:p>
            <a:pPr marL="1028700" indent="-919163">
              <a:buNone/>
            </a:pPr>
            <a:r>
              <a:rPr lang="sr-Latn-RS" sz="1900" dirty="0" smtClean="0"/>
              <a:t>DR – deo premije namenjen za druge rezerve,</a:t>
            </a:r>
          </a:p>
          <a:p>
            <a:pPr marL="1028700" indent="-919163">
              <a:buNone/>
            </a:pPr>
            <a:r>
              <a:rPr lang="sr-Latn-RS" sz="1900" dirty="0" smtClean="0"/>
              <a:t>TSO – deo premije namenjen za pokriće troškova sprovođenja osiguranja,</a:t>
            </a:r>
          </a:p>
          <a:p>
            <a:pPr marL="1028700" indent="-919163">
              <a:buNone/>
            </a:pPr>
            <a:r>
              <a:rPr lang="sr-Latn-RS" sz="1900" dirty="0" smtClean="0"/>
              <a:t>PR – deo premije namenjen za finansiranje preventivnih mera,</a:t>
            </a:r>
          </a:p>
          <a:p>
            <a:pPr marL="1028700" indent="-919163">
              <a:buNone/>
            </a:pPr>
            <a:r>
              <a:rPr lang="sr-Latn-RS" sz="1900" dirty="0" smtClean="0"/>
              <a:t>PF – deo premije namenjen za formiranje profita.</a:t>
            </a:r>
          </a:p>
          <a:p>
            <a:pPr marL="1028700" indent="-919163">
              <a:buNone/>
            </a:pPr>
            <a:endParaRPr lang="sr-Latn-RS" sz="2000" dirty="0" smtClean="0"/>
          </a:p>
          <a:p>
            <a:pPr marL="1028700" indent="-919163">
              <a:buNone/>
            </a:pPr>
            <a:endParaRPr lang="sr-Latn-RS" sz="2000" dirty="0" smtClean="0"/>
          </a:p>
          <a:p>
            <a:pPr marL="1028700" indent="-919163">
              <a:buNone/>
            </a:pPr>
            <a:endParaRPr lang="sr-Latn-RS" sz="2000" dirty="0" smtClean="0"/>
          </a:p>
          <a:p>
            <a:pPr marL="1028700" indent="-919163">
              <a:buNone/>
            </a:pPr>
            <a:endParaRPr lang="sr-Latn-RS" sz="2000" dirty="0" smtClean="0"/>
          </a:p>
          <a:p>
            <a:pPr marL="1028700" indent="-919163">
              <a:buNone/>
            </a:pPr>
            <a:endParaRPr lang="sr-Latn-RS" sz="2000" dirty="0" smtClean="0"/>
          </a:p>
          <a:p>
            <a:pPr marL="1028700" indent="-919163">
              <a:buNone/>
            </a:pPr>
            <a:endParaRPr lang="sr-Latn-RS" sz="2000" dirty="0" smtClean="0"/>
          </a:p>
          <a:p>
            <a:pPr marL="1028700" indent="-919163">
              <a:buNone/>
            </a:pPr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pPr>
              <a:buNone/>
            </a:pPr>
            <a:endParaRPr lang="sr-Latn-RS" sz="2200" dirty="0" smtClean="0"/>
          </a:p>
          <a:p>
            <a:pPr>
              <a:buNone/>
            </a:pPr>
            <a:endParaRPr lang="en-US" sz="22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1844824"/>
          <a:ext cx="8712968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Aktuarski aspekti obračuna premije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4830763"/>
          </a:xfrm>
        </p:spPr>
        <p:txBody>
          <a:bodyPr>
            <a:noAutofit/>
          </a:bodyPr>
          <a:lstStyle/>
          <a:p>
            <a:r>
              <a:rPr lang="sr-Latn-CS" sz="2600" dirty="0" smtClean="0"/>
              <a:t>Najvažniju ulogu prilikom formiranje premije osiguranja  imaju aktuari koji na bazi teorije verovatnoće predviđaju frekvenciju i intenzitet rizika koji su predmet osiguranja da bi odredili cenu rizika koja je osnovni element u strukturi premije osiguranja a koji je i određuje u najvećem procentu.</a:t>
            </a:r>
          </a:p>
          <a:p>
            <a:r>
              <a:rPr lang="sr-Latn-CS" sz="2600" dirty="0" smtClean="0"/>
              <a:t>Aktuarsku bazu za formiranje premije osiguranja čine podaci iz prošlosti koji mogu da budu nedovoljno tacni ili malog obima (npr. broj i iznos steta u prethodnom, dovoljno dugom periodu).</a:t>
            </a:r>
          </a:p>
          <a:p>
            <a:r>
              <a:rPr lang="sr-Latn-CS" sz="2600" dirty="0" smtClean="0"/>
              <a:t>U tom slucaju nece biti ni tacno određena statisticka raspodela steta koja ih  aproksimira   pa ni ocekivana vrednost steta , koja je dominantni element u strukturi premije nece biti tacna.</a:t>
            </a:r>
            <a:endParaRPr lang="en-GB" sz="2600" dirty="0" smtClean="0"/>
          </a:p>
          <a:p>
            <a:pPr>
              <a:buNone/>
            </a:pPr>
            <a:endParaRPr lang="en-GB" sz="2600" dirty="0" smtClean="0"/>
          </a:p>
          <a:p>
            <a:endParaRPr lang="en-GB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2562</TotalTime>
  <Words>1980</Words>
  <Application>Microsoft Office PowerPoint</Application>
  <PresentationFormat>On-screen Show (4:3)</PresentationFormat>
  <Paragraphs>234</Paragraphs>
  <Slides>29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Office Theme</vt:lpstr>
      <vt:lpstr>Slide</vt:lpstr>
      <vt:lpstr>Equation</vt:lpstr>
      <vt:lpstr>Aktuarski aspekti poslovanja osiguravajućih kompanija </vt:lpstr>
      <vt:lpstr>Ključni faktori poslovanja osiguravača</vt:lpstr>
      <vt:lpstr>Ključni faktori poslovanja osiguravača</vt:lpstr>
      <vt:lpstr>Aktuarski aspekti obračuna premije AO</vt:lpstr>
      <vt:lpstr>Aktuarski aspekti obračuna premije AO</vt:lpstr>
      <vt:lpstr>Slide 6</vt:lpstr>
      <vt:lpstr>FUNKCIJA RASPODELE- Gs(x)</vt:lpstr>
      <vt:lpstr>Aktuarski aspekti obračuna premije </vt:lpstr>
      <vt:lpstr>Aktuarski aspekti obračuna premije </vt:lpstr>
      <vt:lpstr>Aktuarski aspekti obračuna premije </vt:lpstr>
      <vt:lpstr>Tarife premija u praksi</vt:lpstr>
      <vt:lpstr>Tarife premija u praksi</vt:lpstr>
      <vt:lpstr>Tehničke rezerve</vt:lpstr>
      <vt:lpstr>Značaj tehničkih rezervi sa aspekta adekvatnosti kapitala</vt:lpstr>
      <vt:lpstr>Značaj tehničkih rezervi sa aspekta adekvatnosti kapitala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Varijabilitet tehničkih rezervi</vt:lpstr>
      <vt:lpstr>Deterministički nasuprot stohastičkim pristupima određivanja rezervi: </vt:lpstr>
      <vt:lpstr>Umesto zaključka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Uticaj inflacije na dovoljnost premije u osiguranju od autoodgovornosti</dc:title>
  <dc:creator>Marija</dc:creator>
  <cp:lastModifiedBy>Kocovic</cp:lastModifiedBy>
  <cp:revision>70</cp:revision>
  <dcterms:created xsi:type="dcterms:W3CDTF">2022-10-12T06:12:09Z</dcterms:created>
  <dcterms:modified xsi:type="dcterms:W3CDTF">2023-04-19T14:09:32Z</dcterms:modified>
</cp:coreProperties>
</file>