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4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AppData\Roaming\Microsoft\Excel\API_FP.CPI.TOTL%20(version%202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ocuments\RADOVI-MMN\RADOVI582022\2023\CG\MOJE%20IZLAGANJE\rad\amortizaci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'Sheet2 (2)'!$A$2</c:f>
              <c:strCache>
                <c:ptCount val="1"/>
                <c:pt idx="0">
                  <c:v>Bosnia and Herzegovina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'Sheet2 (2)'!$B$1:$R$1</c:f>
              <c:strCach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strCache>
            </c:strRef>
          </c:cat>
          <c:val>
            <c:numRef>
              <c:f>'Sheet2 (2)'!$B$2:$R$2</c:f>
              <c:numCache>
                <c:formatCode>General</c:formatCode>
                <c:ptCount val="17"/>
                <c:pt idx="0">
                  <c:v>6.1255661562028498</c:v>
                </c:pt>
                <c:pt idx="1">
                  <c:v>1.5007771061153901</c:v>
                </c:pt>
                <c:pt idx="2">
                  <c:v>7.4270431033295399</c:v>
                </c:pt>
                <c:pt idx="3">
                  <c:v>-0.38146428245309</c:v>
                </c:pt>
                <c:pt idx="4">
                  <c:v>1.9962123674588901</c:v>
                </c:pt>
                <c:pt idx="5">
                  <c:v>3.6712499999999899</c:v>
                </c:pt>
                <c:pt idx="6">
                  <c:v>2.0526745200172001</c:v>
                </c:pt>
                <c:pt idx="7">
                  <c:v>-9.3045683831827999E-2</c:v>
                </c:pt>
                <c:pt idx="8">
                  <c:v>-0.89719405419428599</c:v>
                </c:pt>
                <c:pt idx="9">
                  <c:v>-1.0360230342547601</c:v>
                </c:pt>
                <c:pt idx="10">
                  <c:v>-1.5840999999999701</c:v>
                </c:pt>
                <c:pt idx="11">
                  <c:v>0.81013332195304699</c:v>
                </c:pt>
                <c:pt idx="12">
                  <c:v>1.4171081401802601</c:v>
                </c:pt>
                <c:pt idx="13">
                  <c:v>0.56278215406130305</c:v>
                </c:pt>
                <c:pt idx="14">
                  <c:v>-1.0512960076348099</c:v>
                </c:pt>
                <c:pt idx="15">
                  <c:v>1.9816390058761599</c:v>
                </c:pt>
                <c:pt idx="16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04-4682-8B3C-9E14D8C0E66C}"/>
            </c:ext>
          </c:extLst>
        </c:ser>
        <c:ser>
          <c:idx val="2"/>
          <c:order val="1"/>
          <c:tx>
            <c:strRef>
              <c:f>'Sheet2 (2)'!$A$3</c:f>
              <c:strCache>
                <c:ptCount val="1"/>
                <c:pt idx="0">
                  <c:v>Croatia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'Sheet2 (2)'!$B$1:$R$1</c:f>
              <c:strCach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strCache>
            </c:strRef>
          </c:cat>
          <c:val>
            <c:numRef>
              <c:f>'Sheet2 (2)'!$B$3:$R$3</c:f>
              <c:numCache>
                <c:formatCode>General</c:formatCode>
                <c:ptCount val="17"/>
                <c:pt idx="0">
                  <c:v>3.1898259147295001</c:v>
                </c:pt>
                <c:pt idx="1">
                  <c:v>2.8992827558339198</c:v>
                </c:pt>
                <c:pt idx="2">
                  <c:v>6.0769683879835101</c:v>
                </c:pt>
                <c:pt idx="3">
                  <c:v>2.3785284590467399</c:v>
                </c:pt>
                <c:pt idx="4">
                  <c:v>1.0305550533357299</c:v>
                </c:pt>
                <c:pt idx="5">
                  <c:v>2.2727272727272698</c:v>
                </c:pt>
                <c:pt idx="6">
                  <c:v>3.4120734908136598</c:v>
                </c:pt>
                <c:pt idx="7">
                  <c:v>2.2165820642977998</c:v>
                </c:pt>
                <c:pt idx="8">
                  <c:v>-0.21519615957621499</c:v>
                </c:pt>
                <c:pt idx="9">
                  <c:v>-0.46449900464500199</c:v>
                </c:pt>
                <c:pt idx="10">
                  <c:v>-1.12500000000001</c:v>
                </c:pt>
                <c:pt idx="11">
                  <c:v>1.12937210282344</c:v>
                </c:pt>
                <c:pt idx="12">
                  <c:v>1.5001250104175301</c:v>
                </c:pt>
                <c:pt idx="13">
                  <c:v>0.77182034649808295</c:v>
                </c:pt>
                <c:pt idx="14">
                  <c:v>0.15481137456202801</c:v>
                </c:pt>
                <c:pt idx="15">
                  <c:v>2.5545069964204599</c:v>
                </c:pt>
                <c:pt idx="16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04-4682-8B3C-9E14D8C0E66C}"/>
            </c:ext>
          </c:extLst>
        </c:ser>
        <c:ser>
          <c:idx val="3"/>
          <c:order val="2"/>
          <c:tx>
            <c:strRef>
              <c:f>'Sheet2 (2)'!$A$4</c:f>
              <c:strCache>
                <c:ptCount val="1"/>
                <c:pt idx="0">
                  <c:v>Montenegro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dLbls>
            <c:dLbl>
              <c:idx val="16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04-4682-8B3C-9E14D8C0E6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'Sheet2 (2)'!$B$1:$R$1</c:f>
              <c:strCach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strCache>
            </c:strRef>
          </c:cat>
          <c:val>
            <c:numRef>
              <c:f>'Sheet2 (2)'!$B$4:$R$4</c:f>
              <c:numCache>
                <c:formatCode>General</c:formatCode>
                <c:ptCount val="17"/>
                <c:pt idx="0">
                  <c:v>2.9245125812364599</c:v>
                </c:pt>
                <c:pt idx="1">
                  <c:v>4.3471221565611398</c:v>
                </c:pt>
                <c:pt idx="2">
                  <c:v>8.7587276958879698</c:v>
                </c:pt>
                <c:pt idx="3">
                  <c:v>3.46672373207794</c:v>
                </c:pt>
                <c:pt idx="4">
                  <c:v>0.65494657014848001</c:v>
                </c:pt>
                <c:pt idx="5">
                  <c:v>3.4501431124869302</c:v>
                </c:pt>
                <c:pt idx="6">
                  <c:v>4.1452472498110904</c:v>
                </c:pt>
                <c:pt idx="7">
                  <c:v>2.2058926814118101</c:v>
                </c:pt>
                <c:pt idx="8">
                  <c:v>-0.71051405171021997</c:v>
                </c:pt>
                <c:pt idx="9">
                  <c:v>1.5486915822248799</c:v>
                </c:pt>
                <c:pt idx="10">
                  <c:v>-0.27138502338525999</c:v>
                </c:pt>
                <c:pt idx="11">
                  <c:v>2.3802359905313599</c:v>
                </c:pt>
                <c:pt idx="12">
                  <c:v>2.6112237826379698</c:v>
                </c:pt>
                <c:pt idx="13">
                  <c:v>0.361563704540798</c:v>
                </c:pt>
                <c:pt idx="14">
                  <c:v>-0.25565569984855102</c:v>
                </c:pt>
                <c:pt idx="15">
                  <c:v>2.4108019840316701</c:v>
                </c:pt>
                <c:pt idx="16">
                  <c:v>17.2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04-4682-8B3C-9E14D8C0E66C}"/>
            </c:ext>
          </c:extLst>
        </c:ser>
        <c:ser>
          <c:idx val="4"/>
          <c:order val="3"/>
          <c:tx>
            <c:strRef>
              <c:f>'Sheet2 (2)'!$A$5</c:f>
              <c:strCache>
                <c:ptCount val="1"/>
                <c:pt idx="0">
                  <c:v>Serbia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5"/>
                </a:solidFill>
                <a:round/>
              </a:ln>
              <a:effectLst/>
            </c:spPr>
          </c:marker>
          <c:cat>
            <c:strRef>
              <c:f>'Sheet2 (2)'!$B$1:$R$1</c:f>
              <c:strCach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strCache>
            </c:strRef>
          </c:cat>
          <c:val>
            <c:numRef>
              <c:f>'Sheet2 (2)'!$B$5:$R$5</c:f>
              <c:numCache>
                <c:formatCode>General</c:formatCode>
                <c:ptCount val="17"/>
                <c:pt idx="0">
                  <c:v>11.724022998083401</c:v>
                </c:pt>
                <c:pt idx="1">
                  <c:v>6.3917064439141003</c:v>
                </c:pt>
                <c:pt idx="2">
                  <c:v>12.410986775177999</c:v>
                </c:pt>
                <c:pt idx="3">
                  <c:v>8.1169509223808003</c:v>
                </c:pt>
                <c:pt idx="4">
                  <c:v>6.1425536024724599</c:v>
                </c:pt>
                <c:pt idx="5">
                  <c:v>11.137397634212901</c:v>
                </c:pt>
                <c:pt idx="6">
                  <c:v>7.3303858959663604</c:v>
                </c:pt>
                <c:pt idx="7">
                  <c:v>7.6942636289666604</c:v>
                </c:pt>
                <c:pt idx="8">
                  <c:v>2.08244793880151</c:v>
                </c:pt>
                <c:pt idx="9">
                  <c:v>1.39235822000187</c:v>
                </c:pt>
                <c:pt idx="10">
                  <c:v>1.12231397417765</c:v>
                </c:pt>
                <c:pt idx="11">
                  <c:v>3.13106248590119</c:v>
                </c:pt>
                <c:pt idx="12">
                  <c:v>1.9598407629380299</c:v>
                </c:pt>
                <c:pt idx="13">
                  <c:v>1.8492298451108999</c:v>
                </c:pt>
                <c:pt idx="14">
                  <c:v>1.5755329008340899</c:v>
                </c:pt>
                <c:pt idx="15">
                  <c:v>4.0851028533510299</c:v>
                </c:pt>
                <c:pt idx="16">
                  <c:v>15.1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804-4682-8B3C-9E14D8C0E66C}"/>
            </c:ext>
          </c:extLst>
        </c:ser>
        <c:ser>
          <c:idx val="5"/>
          <c:order val="4"/>
          <c:tx>
            <c:strRef>
              <c:f>'Sheet2 (2)'!$A$6</c:f>
              <c:strCache>
                <c:ptCount val="1"/>
                <c:pt idx="0">
                  <c:v>Slovenia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dLbls>
            <c:dLbl>
              <c:idx val="16"/>
              <c:layout>
                <c:manualLayout>
                  <c:x val="-3.9147753589624827E-3"/>
                  <c:y val="8.79507475813544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04-4682-8B3C-9E14D8C0E6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'Sheet2 (2)'!$B$1:$R$1</c:f>
              <c:strCach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strCache>
            </c:strRef>
          </c:cat>
          <c:val>
            <c:numRef>
              <c:f>'Sheet2 (2)'!$B$6:$R$6</c:f>
              <c:numCache>
                <c:formatCode>General</c:formatCode>
                <c:ptCount val="17"/>
                <c:pt idx="0">
                  <c:v>2.4579244419586401</c:v>
                </c:pt>
                <c:pt idx="1">
                  <c:v>3.65749563284104</c:v>
                </c:pt>
                <c:pt idx="2">
                  <c:v>5.64742380573934</c:v>
                </c:pt>
                <c:pt idx="3">
                  <c:v>0.83926224679383998</c:v>
                </c:pt>
                <c:pt idx="4">
                  <c:v>1.8011702213713601</c:v>
                </c:pt>
                <c:pt idx="5">
                  <c:v>1.8028517194190701</c:v>
                </c:pt>
                <c:pt idx="6">
                  <c:v>2.5974138603901</c:v>
                </c:pt>
                <c:pt idx="7">
                  <c:v>1.7692008588189601</c:v>
                </c:pt>
                <c:pt idx="8">
                  <c:v>0.19934382657084901</c:v>
                </c:pt>
                <c:pt idx="9">
                  <c:v>-0.52555228582083802</c:v>
                </c:pt>
                <c:pt idx="10">
                  <c:v>-5.4999541670491099E-2</c:v>
                </c:pt>
                <c:pt idx="11">
                  <c:v>1.4291074331929701</c:v>
                </c:pt>
                <c:pt idx="12">
                  <c:v>1.73860861988181</c:v>
                </c:pt>
                <c:pt idx="13">
                  <c:v>1.6305226075433801</c:v>
                </c:pt>
                <c:pt idx="14">
                  <c:v>-5.4856815760606699E-2</c:v>
                </c:pt>
                <c:pt idx="15">
                  <c:v>1.91706506089267</c:v>
                </c:pt>
                <c:pt idx="16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804-4682-8B3C-9E14D8C0E6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1088224"/>
        <c:axId val="1"/>
      </c:lineChart>
      <c:catAx>
        <c:axId val="30108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08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45052097698875"/>
          <c:y val="5.3068815186799845E-2"/>
          <c:w val="0.86502166973264805"/>
          <c:h val="0.65396942773577615"/>
        </c:manualLayout>
      </c:layout>
      <c:lineChart>
        <c:grouping val="standard"/>
        <c:varyColors val="0"/>
        <c:ser>
          <c:idx val="1"/>
          <c:order val="0"/>
          <c:tx>
            <c:strRef>
              <c:f>Sheet3!$B$4</c:f>
              <c:strCache>
                <c:ptCount val="1"/>
                <c:pt idx="0">
                  <c:v>Prodajna vrednost</c:v>
                </c:pt>
              </c:strCache>
            </c:strRef>
          </c:tx>
          <c:marker>
            <c:symbol val="none"/>
          </c:marker>
          <c:cat>
            <c:numRef>
              <c:f>Sheet3!$A$5:$A$34</c:f>
              <c:numCache>
                <c:formatCode>0.00%</c:formatCode>
                <c:ptCount val="30"/>
                <c:pt idx="0">
                  <c:v>5.0000000000000001E-3</c:v>
                </c:pt>
                <c:pt idx="1">
                  <c:v>0.01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2.5000000000000001E-2</c:v>
                </c:pt>
                <c:pt idx="5">
                  <c:v>0.03</c:v>
                </c:pt>
                <c:pt idx="6">
                  <c:v>3.5000000000000003E-2</c:v>
                </c:pt>
                <c:pt idx="7">
                  <c:v>0.04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5.5E-2</c:v>
                </c:pt>
                <c:pt idx="11">
                  <c:v>0.06</c:v>
                </c:pt>
                <c:pt idx="12">
                  <c:v>6.5000000000000002E-2</c:v>
                </c:pt>
                <c:pt idx="13">
                  <c:v>7.0000000000000007E-2</c:v>
                </c:pt>
                <c:pt idx="14">
                  <c:v>7.4999999999999997E-2</c:v>
                </c:pt>
                <c:pt idx="15">
                  <c:v>0.08</c:v>
                </c:pt>
                <c:pt idx="16">
                  <c:v>8.5000000000000006E-2</c:v>
                </c:pt>
                <c:pt idx="17">
                  <c:v>0.09</c:v>
                </c:pt>
                <c:pt idx="18">
                  <c:v>9.5000000000000001E-2</c:v>
                </c:pt>
                <c:pt idx="19">
                  <c:v>0.1</c:v>
                </c:pt>
                <c:pt idx="20">
                  <c:v>0.105</c:v>
                </c:pt>
                <c:pt idx="21">
                  <c:v>0.11</c:v>
                </c:pt>
                <c:pt idx="22">
                  <c:v>0.115</c:v>
                </c:pt>
                <c:pt idx="23">
                  <c:v>0.12</c:v>
                </c:pt>
                <c:pt idx="24">
                  <c:v>0.125</c:v>
                </c:pt>
                <c:pt idx="25">
                  <c:v>0.13</c:v>
                </c:pt>
                <c:pt idx="26">
                  <c:v>0.13500000000000001</c:v>
                </c:pt>
                <c:pt idx="27">
                  <c:v>0.14000000000000001</c:v>
                </c:pt>
                <c:pt idx="28">
                  <c:v>0.14499999999999999</c:v>
                </c:pt>
                <c:pt idx="29">
                  <c:v>0.15</c:v>
                </c:pt>
              </c:numCache>
            </c:numRef>
          </c:cat>
          <c:val>
            <c:numRef>
              <c:f>Sheet3!$B$5:$B$34</c:f>
              <c:numCache>
                <c:formatCode>0.00</c:formatCode>
                <c:ptCount val="30"/>
                <c:pt idx="0">
                  <c:v>1123.2982988230242</c:v>
                </c:pt>
                <c:pt idx="1">
                  <c:v>1097.3041186078597</c:v>
                </c:pt>
                <c:pt idx="2">
                  <c:v>1071.9968468279601</c:v>
                </c:pt>
                <c:pt idx="3">
                  <c:v>1047.3565226535086</c:v>
                </c:pt>
                <c:pt idx="4">
                  <c:v>1023.3638147692063</c:v>
                </c:pt>
                <c:pt idx="5">
                  <c:v>1000</c:v>
                </c:pt>
                <c:pt idx="6">
                  <c:v>977.24694271346732</c:v>
                </c:pt>
                <c:pt idx="7">
                  <c:v>955.0870749687889</c:v>
                </c:pt>
                <c:pt idx="8">
                  <c:v>933.50337738348571</c:v>
                </c:pt>
                <c:pt idx="9">
                  <c:v>912.47936069029083</c:v>
                </c:pt>
                <c:pt idx="10">
                  <c:v>891.99904795764076</c:v>
                </c:pt>
                <c:pt idx="11">
                  <c:v>872.0469574483626</c:v>
                </c:pt>
                <c:pt idx="12">
                  <c:v>852.60808609215098</c:v>
                </c:pt>
                <c:pt idx="13">
                  <c:v>833.66789354844127</c:v>
                </c:pt>
                <c:pt idx="14">
                  <c:v>815.21228683720426</c:v>
                </c:pt>
                <c:pt idx="15">
                  <c:v>797.22760551612407</c:v>
                </c:pt>
                <c:pt idx="16">
                  <c:v>779.70060738345069</c:v>
                </c:pt>
                <c:pt idx="17">
                  <c:v>762.61845468669549</c:v>
                </c:pt>
                <c:pt idx="18">
                  <c:v>745.96870081809141</c:v>
                </c:pt>
                <c:pt idx="19">
                  <c:v>729.73927747853156</c:v>
                </c:pt>
                <c:pt idx="20">
                  <c:v>713.91848229239895</c:v>
                </c:pt>
                <c:pt idx="21">
                  <c:v>698.49496685644158</c:v>
                </c:pt>
                <c:pt idx="22">
                  <c:v>683.45772520647085</c:v>
                </c:pt>
                <c:pt idx="23">
                  <c:v>668.79608268633842</c:v>
                </c:pt>
                <c:pt idx="24">
                  <c:v>654.49968520423079</c:v>
                </c:pt>
                <c:pt idx="25">
                  <c:v>640.55848886194531</c:v>
                </c:pt>
                <c:pt idx="26">
                  <c:v>626.96274994333862</c:v>
                </c:pt>
                <c:pt idx="27">
                  <c:v>613.70301524870683</c:v>
                </c:pt>
                <c:pt idx="28">
                  <c:v>600.77011276236317</c:v>
                </c:pt>
                <c:pt idx="29">
                  <c:v>588.15514264117155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25-436E-A5CA-EF3FF325C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9833088"/>
        <c:axId val="199835008"/>
      </c:lineChart>
      <c:catAx>
        <c:axId val="199833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r-Latn-RS"/>
                  <a:t>Stopa prinosa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85716324372033448"/>
              <c:y val="0.91694994757463721"/>
            </c:manualLayout>
          </c:layout>
          <c:overlay val="0"/>
        </c:title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9835008"/>
        <c:crosses val="autoZero"/>
        <c:auto val="1"/>
        <c:lblAlgn val="ctr"/>
        <c:lblOffset val="100"/>
        <c:noMultiLvlLbl val="0"/>
      </c:catAx>
      <c:valAx>
        <c:axId val="199835008"/>
        <c:scaling>
          <c:orientation val="minMax"/>
          <c:max val="1150"/>
          <c:min val="5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</a:t>
                </a:r>
                <a:r>
                  <a:rPr lang="sr-Latn-RS" dirty="0" smtClean="0"/>
                  <a:t>ijena</a:t>
                </a:r>
                <a:r>
                  <a:rPr lang="en-US" dirty="0" smtClean="0"/>
                  <a:t> (€)</a:t>
                </a:r>
                <a:r>
                  <a:rPr lang="sr-Latn-RS" dirty="0" smtClean="0"/>
                  <a:t>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7.1117176451024645E-3"/>
              <c:y val="1.940566193918658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9983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C94FD-D4D3-479C-9E2D-FEACE9FAF390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2427-1C8D-43F5-AA52-38E021F9E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8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579A0-3C5C-4331-9ED0-B3CDA7C2A92D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6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5825-EB75-4894-B888-44095E91A0B8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1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C10F-F16B-4EBF-944B-808F7189E1D0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8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24E8-00E3-44D1-8497-E25362122925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0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3A9C-760E-44FF-A814-1279C3D231B3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2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611D-5BE0-45C2-B4FF-50A023A40344}" type="datetime1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AD74-F37C-4B4A-8643-99729A0F1E3E}" type="datetime1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4CF8-8B03-4190-AC03-6ED82AFEFA7A}" type="datetime1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3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D329-60C6-4944-8D73-63923FD91735}" type="datetime1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5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F118-D38B-4BE8-8DEB-B9E79FED42F6}" type="datetime1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3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CF99-5B14-46C1-95F4-A15AB96B7681}" type="datetime1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1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53B14-8D87-48DE-99EC-5AE3B852BCB9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EDF97-75FF-4364-8775-DD3CA6C26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9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Upravljanje</a:t>
            </a:r>
            <a:r>
              <a:rPr lang="en-US" b="1" dirty="0"/>
              <a:t> </a:t>
            </a:r>
            <a:r>
              <a:rPr lang="en-US" b="1" dirty="0" err="1"/>
              <a:t>rizikom</a:t>
            </a:r>
            <a:r>
              <a:rPr lang="en-US" b="1" dirty="0"/>
              <a:t> </a:t>
            </a:r>
            <a:r>
              <a:rPr lang="en-US" b="1" dirty="0" err="1"/>
              <a:t>investiranja</a:t>
            </a:r>
            <a:r>
              <a:rPr lang="en-US" b="1" dirty="0"/>
              <a:t> </a:t>
            </a:r>
            <a:r>
              <a:rPr lang="en-US" b="1" dirty="0" err="1"/>
              <a:t>sredstava</a:t>
            </a:r>
            <a:r>
              <a:rPr lang="en-US" b="1" dirty="0"/>
              <a:t> </a:t>
            </a:r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osiguranje</a:t>
            </a:r>
            <a:r>
              <a:rPr lang="en-US" b="1" dirty="0"/>
              <a:t> u </a:t>
            </a:r>
            <a:r>
              <a:rPr lang="en-US" b="1" dirty="0" err="1"/>
              <a:t>uslovima</a:t>
            </a:r>
            <a:r>
              <a:rPr lang="en-US" b="1" dirty="0"/>
              <a:t> </a:t>
            </a:r>
            <a:r>
              <a:rPr lang="en-US" b="1" dirty="0" err="1"/>
              <a:t>inflacije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822"/>
            <a:ext cx="9144000" cy="1655762"/>
          </a:xfrm>
        </p:spPr>
        <p:txBody>
          <a:bodyPr/>
          <a:lstStyle/>
          <a:p>
            <a:r>
              <a:rPr lang="sr-Latn-RS" dirty="0" smtClean="0"/>
              <a:t>Prof.dr Mirela Mitrašević</a:t>
            </a:r>
          </a:p>
          <a:p>
            <a:r>
              <a:rPr lang="sr-Latn-RS" dirty="0" smtClean="0"/>
              <a:t>Fakultet poslovne ekonomije</a:t>
            </a:r>
          </a:p>
          <a:p>
            <a:r>
              <a:rPr lang="sr-Latn-RS" dirty="0" smtClean="0"/>
              <a:t>Univerzitet u Istočnom Sarajevu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8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Procjena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se </a:t>
            </a:r>
            <a:r>
              <a:rPr lang="en-US" b="1" dirty="0" err="1"/>
              <a:t>drže</a:t>
            </a:r>
            <a:r>
              <a:rPr lang="en-US" b="1" dirty="0"/>
              <a:t> do </a:t>
            </a:r>
            <a:r>
              <a:rPr lang="en-US" b="1" dirty="0" err="1"/>
              <a:t>dospeća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klasifikovane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drži</a:t>
            </a:r>
            <a:r>
              <a:rPr lang="en-US" dirty="0"/>
              <a:t> do </a:t>
            </a:r>
            <a:r>
              <a:rPr lang="en-US" dirty="0" err="1"/>
              <a:t>dospijeća</a:t>
            </a:r>
            <a:r>
              <a:rPr lang="en-US" dirty="0"/>
              <a:t> se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RS" dirty="0" smtClean="0"/>
              <a:t> </a:t>
            </a:r>
            <a:r>
              <a:rPr lang="en-US" dirty="0" err="1" smtClean="0"/>
              <a:t>amortiz</a:t>
            </a:r>
            <a:r>
              <a:rPr lang="sr-Latn-RS" dirty="0" smtClean="0"/>
              <a:t>ov</a:t>
            </a:r>
            <a:r>
              <a:rPr lang="en-US" dirty="0" err="1" smtClean="0"/>
              <a:t>anom</a:t>
            </a:r>
            <a:r>
              <a:rPr lang="en-US" dirty="0" smtClean="0"/>
              <a:t> </a:t>
            </a:r>
            <a:r>
              <a:rPr lang="en-US" dirty="0" err="1"/>
              <a:t>trošku</a:t>
            </a:r>
            <a:r>
              <a:rPr lang="en-US" dirty="0"/>
              <a:t> </a:t>
            </a:r>
            <a:r>
              <a:rPr lang="en-US" dirty="0" err="1"/>
              <a:t>primjenom</a:t>
            </a:r>
            <a:r>
              <a:rPr lang="en-US" dirty="0"/>
              <a:t> </a:t>
            </a:r>
            <a:r>
              <a:rPr lang="en-US" i="1" dirty="0" err="1"/>
              <a:t>metode</a:t>
            </a:r>
            <a:r>
              <a:rPr lang="en-US" i="1" dirty="0"/>
              <a:t> </a:t>
            </a:r>
            <a:r>
              <a:rPr lang="en-US" i="1" dirty="0" err="1"/>
              <a:t>efektivne</a:t>
            </a:r>
            <a:r>
              <a:rPr lang="en-US" i="1" dirty="0"/>
              <a:t> </a:t>
            </a:r>
            <a:r>
              <a:rPr lang="en-US" i="1" dirty="0" err="1" smtClean="0"/>
              <a:t>kamat</a:t>
            </a:r>
            <a:r>
              <a:rPr lang="sr-Latn-RS" i="1" dirty="0" smtClean="0"/>
              <a:t>n</a:t>
            </a:r>
            <a:r>
              <a:rPr lang="en-US" i="1" dirty="0" smtClean="0"/>
              <a:t>e</a:t>
            </a:r>
            <a:r>
              <a:rPr lang="sr-Latn-RS" i="1" dirty="0" smtClean="0"/>
              <a:t> stope.</a:t>
            </a:r>
            <a:endParaRPr lang="en-US" dirty="0"/>
          </a:p>
          <a:p>
            <a:r>
              <a:rPr lang="en-US" dirty="0" err="1"/>
              <a:t>Prihod</a:t>
            </a:r>
            <a:r>
              <a:rPr lang="en-US" dirty="0"/>
              <a:t> od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izračunava</a:t>
            </a:r>
            <a:r>
              <a:rPr lang="en-US" dirty="0"/>
              <a:t> se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efektivne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stope, 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knjigovodstvena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. </a:t>
            </a:r>
            <a:r>
              <a:rPr lang="sr-Latn-RS" dirty="0" smtClean="0"/>
              <a:t> </a:t>
            </a:r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primjeru</a:t>
            </a:r>
            <a:r>
              <a:rPr lang="en-US" dirty="0"/>
              <a:t> </a:t>
            </a:r>
            <a:r>
              <a:rPr lang="en-US" dirty="0" err="1"/>
              <a:t>kuponi</a:t>
            </a:r>
            <a:r>
              <a:rPr lang="en-US" dirty="0"/>
              <a:t> </a:t>
            </a:r>
            <a:r>
              <a:rPr lang="en-US" b="1" dirty="0" err="1"/>
              <a:t>godišnji</a:t>
            </a:r>
            <a:r>
              <a:rPr lang="en-US" b="1" dirty="0"/>
              <a:t> </a:t>
            </a:r>
            <a:r>
              <a:rPr lang="en-US" b="1" dirty="0" err="1"/>
              <a:t>prihodi</a:t>
            </a:r>
            <a:r>
              <a:rPr lang="en-US" b="1" dirty="0"/>
              <a:t> od </a:t>
            </a:r>
            <a:r>
              <a:rPr lang="en-US" b="1" dirty="0" err="1"/>
              <a:t>kamata</a:t>
            </a:r>
            <a:r>
              <a:rPr lang="en-US" b="1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dobijeni</a:t>
            </a:r>
            <a:r>
              <a:rPr lang="en-US" dirty="0"/>
              <a:t> </a:t>
            </a:r>
            <a:r>
              <a:rPr lang="en-US" b="1" dirty="0" err="1"/>
              <a:t>množenjem</a:t>
            </a:r>
            <a:r>
              <a:rPr lang="en-US" b="1" dirty="0"/>
              <a:t> </a:t>
            </a:r>
            <a:r>
              <a:rPr lang="en-US" b="1" dirty="0" err="1"/>
              <a:t>efektivne</a:t>
            </a:r>
            <a:r>
              <a:rPr lang="en-US" b="1" dirty="0"/>
              <a:t> </a:t>
            </a:r>
            <a:r>
              <a:rPr lang="en-US" b="1" dirty="0" err="1"/>
              <a:t>godišnje</a:t>
            </a:r>
            <a:r>
              <a:rPr lang="en-US" b="1" dirty="0"/>
              <a:t> </a:t>
            </a:r>
            <a:r>
              <a:rPr lang="en-US" b="1" dirty="0" err="1"/>
              <a:t>kamatne</a:t>
            </a:r>
            <a:r>
              <a:rPr lang="en-US" b="1" dirty="0"/>
              <a:t> stope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nominalne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obveznice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diskonta</a:t>
            </a:r>
            <a:r>
              <a:rPr lang="en-US" dirty="0"/>
              <a:t>/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obračunatih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od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isplaćene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prikazano</a:t>
            </a:r>
            <a:r>
              <a:rPr lang="en-US" dirty="0"/>
              <a:t> 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primjeru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" y="237744"/>
            <a:ext cx="10924032" cy="6506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Primjer</a:t>
            </a:r>
            <a:r>
              <a:rPr lang="sr-Latn-R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Dana 22. </a:t>
            </a:r>
            <a:r>
              <a:rPr lang="en-US" dirty="0" err="1"/>
              <a:t>i</a:t>
            </a:r>
            <a:r>
              <a:rPr lang="en-US" dirty="0"/>
              <a:t> 23. </a:t>
            </a:r>
            <a:r>
              <a:rPr lang="en-US" dirty="0" err="1"/>
              <a:t>aprila</a:t>
            </a:r>
            <a:r>
              <a:rPr lang="en-US" dirty="0"/>
              <a:t> 2019.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Crne</a:t>
            </a:r>
            <a:r>
              <a:rPr lang="en-US" dirty="0"/>
              <a:t> Gore </a:t>
            </a:r>
            <a:r>
              <a:rPr lang="en-US" dirty="0" err="1"/>
              <a:t>emitovala</a:t>
            </a:r>
            <a:r>
              <a:rPr lang="en-US" dirty="0"/>
              <a:t> je 140.000 </a:t>
            </a:r>
            <a:r>
              <a:rPr lang="en-US" dirty="0" err="1"/>
              <a:t>obveznica</a:t>
            </a:r>
            <a:r>
              <a:rPr lang="en-US" dirty="0"/>
              <a:t> GB26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1.000 €.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je 23. </a:t>
            </a:r>
            <a:r>
              <a:rPr lang="en-US" dirty="0" err="1"/>
              <a:t>april</a:t>
            </a:r>
            <a:r>
              <a:rPr lang="en-US" dirty="0"/>
              <a:t> 2024. </a:t>
            </a:r>
            <a:r>
              <a:rPr lang="en-US" dirty="0" err="1"/>
              <a:t>godine</a:t>
            </a:r>
            <a:r>
              <a:rPr lang="en-US" dirty="0"/>
              <a:t>. Ova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5 </a:t>
            </a:r>
            <a:r>
              <a:rPr lang="en-US" dirty="0" err="1"/>
              <a:t>godišnjih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dospijeću</a:t>
            </a:r>
            <a:r>
              <a:rPr lang="en-US" dirty="0"/>
              <a:t>.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kuponska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3</a:t>
            </a:r>
            <a:r>
              <a:rPr lang="en-US" dirty="0" smtClean="0"/>
              <a:t>%.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sr-Latn-RS" dirty="0" smtClean="0"/>
          </a:p>
          <a:p>
            <a:pPr marL="347663" indent="-347663">
              <a:buNone/>
            </a:pPr>
            <a:r>
              <a:rPr lang="sr-Latn-RS" dirty="0" smtClean="0"/>
              <a:t>a) </a:t>
            </a:r>
            <a:r>
              <a:rPr lang="en-US" dirty="0" err="1" smtClean="0"/>
              <a:t>Pretpostavićemo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kupljena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cijeni</a:t>
            </a:r>
            <a:r>
              <a:rPr lang="en-US" dirty="0" smtClean="0"/>
              <a:t> </a:t>
            </a:r>
            <a:r>
              <a:rPr lang="en-US" dirty="0"/>
              <a:t>980 € (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) dana 7.5.2019. (</a:t>
            </a:r>
            <a:r>
              <a:rPr lang="en-US" dirty="0" err="1"/>
              <a:t>prvi</a:t>
            </a:r>
            <a:r>
              <a:rPr lang="en-US" dirty="0"/>
              <a:t> datum </a:t>
            </a:r>
            <a:r>
              <a:rPr lang="en-US" dirty="0" err="1"/>
              <a:t>označen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period </a:t>
            </a:r>
            <a:r>
              <a:rPr lang="en-US" dirty="0" err="1"/>
              <a:t>trgovanja</a:t>
            </a:r>
            <a:r>
              <a:rPr lang="en-US" dirty="0"/>
              <a:t>). </a:t>
            </a:r>
            <a:r>
              <a:rPr lang="en-US" dirty="0" err="1"/>
              <a:t>Amortizacija</a:t>
            </a:r>
            <a:r>
              <a:rPr lang="en-US" dirty="0"/>
              <a:t> </a:t>
            </a:r>
            <a:r>
              <a:rPr lang="en-US" dirty="0" err="1"/>
              <a:t>diskonta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prikazan</a:t>
            </a:r>
            <a:r>
              <a:rPr lang="en-US" dirty="0"/>
              <a:t> je u </a:t>
            </a:r>
            <a:r>
              <a:rPr lang="en-US" dirty="0" err="1" smtClean="0"/>
              <a:t>narednoj</a:t>
            </a:r>
            <a:r>
              <a:rPr lang="en-US" dirty="0" smtClean="0"/>
              <a:t> </a:t>
            </a:r>
            <a:r>
              <a:rPr lang="en-US" dirty="0" err="1"/>
              <a:t>tabeli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515118"/>
              </p:ext>
            </p:extLst>
          </p:nvPr>
        </p:nvGraphicFramePr>
        <p:xfrm>
          <a:off x="173737" y="804898"/>
          <a:ext cx="11704319" cy="5388173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929383">
                  <a:extLst>
                    <a:ext uri="{9D8B030D-6E8A-4147-A177-3AD203B41FA5}">
                      <a16:colId xmlns:a16="http://schemas.microsoft.com/office/drawing/2014/main" val="1204817967"/>
                    </a:ext>
                  </a:extLst>
                </a:gridCol>
                <a:gridCol w="966857">
                  <a:extLst>
                    <a:ext uri="{9D8B030D-6E8A-4147-A177-3AD203B41FA5}">
                      <a16:colId xmlns:a16="http://schemas.microsoft.com/office/drawing/2014/main" val="670093656"/>
                    </a:ext>
                  </a:extLst>
                </a:gridCol>
                <a:gridCol w="1005166">
                  <a:extLst>
                    <a:ext uri="{9D8B030D-6E8A-4147-A177-3AD203B41FA5}">
                      <a16:colId xmlns:a16="http://schemas.microsoft.com/office/drawing/2014/main" val="1502664829"/>
                    </a:ext>
                  </a:extLst>
                </a:gridCol>
                <a:gridCol w="1056276">
                  <a:extLst>
                    <a:ext uri="{9D8B030D-6E8A-4147-A177-3AD203B41FA5}">
                      <a16:colId xmlns:a16="http://schemas.microsoft.com/office/drawing/2014/main" val="2975578680"/>
                    </a:ext>
                  </a:extLst>
                </a:gridCol>
                <a:gridCol w="1260716">
                  <a:extLst>
                    <a:ext uri="{9D8B030D-6E8A-4147-A177-3AD203B41FA5}">
                      <a16:colId xmlns:a16="http://schemas.microsoft.com/office/drawing/2014/main" val="2333160330"/>
                    </a:ext>
                  </a:extLst>
                </a:gridCol>
                <a:gridCol w="1337382">
                  <a:extLst>
                    <a:ext uri="{9D8B030D-6E8A-4147-A177-3AD203B41FA5}">
                      <a16:colId xmlns:a16="http://schemas.microsoft.com/office/drawing/2014/main" val="3525437693"/>
                    </a:ext>
                  </a:extLst>
                </a:gridCol>
                <a:gridCol w="1081831">
                  <a:extLst>
                    <a:ext uri="{9D8B030D-6E8A-4147-A177-3AD203B41FA5}">
                      <a16:colId xmlns:a16="http://schemas.microsoft.com/office/drawing/2014/main" val="3591445905"/>
                    </a:ext>
                  </a:extLst>
                </a:gridCol>
                <a:gridCol w="1219620">
                  <a:extLst>
                    <a:ext uri="{9D8B030D-6E8A-4147-A177-3AD203B41FA5}">
                      <a16:colId xmlns:a16="http://schemas.microsoft.com/office/drawing/2014/main" val="2347256347"/>
                    </a:ext>
                  </a:extLst>
                </a:gridCol>
                <a:gridCol w="1467388">
                  <a:extLst>
                    <a:ext uri="{9D8B030D-6E8A-4147-A177-3AD203B41FA5}">
                      <a16:colId xmlns:a16="http://schemas.microsoft.com/office/drawing/2014/main" val="389389646"/>
                    </a:ext>
                  </a:extLst>
                </a:gridCol>
                <a:gridCol w="379700">
                  <a:extLst>
                    <a:ext uri="{9D8B030D-6E8A-4147-A177-3AD203B41FA5}">
                      <a16:colId xmlns:a16="http://schemas.microsoft.com/office/drawing/2014/main" val="1798374071"/>
                    </a:ext>
                  </a:extLst>
                </a:gridCol>
              </a:tblGrid>
              <a:tr h="1485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Datum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isplate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kupona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Novčani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Broj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dana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Iznos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glavnice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isplatu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(€)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Nominalna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vrijednost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obveznice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Vrijednost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obveznice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početku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od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kamata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Ukupan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iznos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isplaćene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kamate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obveznici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(€)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Amortizacija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DISKONTA/ PREMIJE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878349"/>
                  </a:ext>
                </a:extLst>
              </a:tr>
              <a:tr h="2095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-980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08041"/>
                  </a:ext>
                </a:extLst>
              </a:tr>
              <a:tr h="3643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028844"/>
                  </a:ext>
                </a:extLst>
              </a:tr>
              <a:tr h="3643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983,79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839456"/>
                  </a:ext>
                </a:extLst>
              </a:tr>
              <a:tr h="3643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987,62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894025"/>
                  </a:ext>
                </a:extLst>
              </a:tr>
              <a:tr h="3643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991,58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66826"/>
                  </a:ext>
                </a:extLst>
              </a:tr>
              <a:tr h="3643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995,67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7682"/>
                  </a:ext>
                </a:extLst>
              </a:tr>
              <a:tr h="9248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Efektivna godišnja kamatna stopa (XIRR)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3,44%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350039"/>
                  </a:ext>
                </a:extLst>
              </a:tr>
              <a:tr h="5511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Efektivna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dnevna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0,0093%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601987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3737" y="281678"/>
            <a:ext cx="2304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Tabela</a:t>
            </a:r>
            <a:r>
              <a:rPr lang="en-US" sz="2800" b="1" dirty="0" smtClean="0"/>
              <a:t> </a:t>
            </a:r>
            <a:r>
              <a:rPr lang="sr-Latn-RS" sz="2800" b="1" dirty="0" smtClean="0"/>
              <a:t>3</a:t>
            </a:r>
            <a:r>
              <a:rPr lang="en-US" sz="2800" b="1" dirty="0" smtClean="0"/>
              <a:t>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360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37735"/>
              </p:ext>
            </p:extLst>
          </p:nvPr>
        </p:nvGraphicFramePr>
        <p:xfrm>
          <a:off x="256032" y="1643666"/>
          <a:ext cx="11750041" cy="4989449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900796">
                  <a:extLst>
                    <a:ext uri="{9D8B030D-6E8A-4147-A177-3AD203B41FA5}">
                      <a16:colId xmlns:a16="http://schemas.microsoft.com/office/drawing/2014/main" val="2184427053"/>
                    </a:ext>
                  </a:extLst>
                </a:gridCol>
                <a:gridCol w="1178973">
                  <a:extLst>
                    <a:ext uri="{9D8B030D-6E8A-4147-A177-3AD203B41FA5}">
                      <a16:colId xmlns:a16="http://schemas.microsoft.com/office/drawing/2014/main" val="3485040890"/>
                    </a:ext>
                  </a:extLst>
                </a:gridCol>
                <a:gridCol w="1178973">
                  <a:extLst>
                    <a:ext uri="{9D8B030D-6E8A-4147-A177-3AD203B41FA5}">
                      <a16:colId xmlns:a16="http://schemas.microsoft.com/office/drawing/2014/main" val="932891058"/>
                    </a:ext>
                  </a:extLst>
                </a:gridCol>
                <a:gridCol w="1132056">
                  <a:extLst>
                    <a:ext uri="{9D8B030D-6E8A-4147-A177-3AD203B41FA5}">
                      <a16:colId xmlns:a16="http://schemas.microsoft.com/office/drawing/2014/main" val="3983007237"/>
                    </a:ext>
                  </a:extLst>
                </a:gridCol>
                <a:gridCol w="1243329">
                  <a:extLst>
                    <a:ext uri="{9D8B030D-6E8A-4147-A177-3AD203B41FA5}">
                      <a16:colId xmlns:a16="http://schemas.microsoft.com/office/drawing/2014/main" val="3461604242"/>
                    </a:ext>
                  </a:extLst>
                </a:gridCol>
                <a:gridCol w="1238533">
                  <a:extLst>
                    <a:ext uri="{9D8B030D-6E8A-4147-A177-3AD203B41FA5}">
                      <a16:colId xmlns:a16="http://schemas.microsoft.com/office/drawing/2014/main" val="2295765175"/>
                    </a:ext>
                  </a:extLst>
                </a:gridCol>
                <a:gridCol w="1207332">
                  <a:extLst>
                    <a:ext uri="{9D8B030D-6E8A-4147-A177-3AD203B41FA5}">
                      <a16:colId xmlns:a16="http://schemas.microsoft.com/office/drawing/2014/main" val="1373577571"/>
                    </a:ext>
                  </a:extLst>
                </a:gridCol>
                <a:gridCol w="1216152">
                  <a:extLst>
                    <a:ext uri="{9D8B030D-6E8A-4147-A177-3AD203B41FA5}">
                      <a16:colId xmlns:a16="http://schemas.microsoft.com/office/drawing/2014/main" val="155742478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734600947"/>
                    </a:ext>
                  </a:extLst>
                </a:gridCol>
              </a:tblGrid>
              <a:tr h="1051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Datum isplate kupona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Novčani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Broj dana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Iznos glavnice za isplatu (€)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Nominalna vrijednost obveznice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Vrijednost obveznice na početku perioda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Prihodi od kamata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Ukupan iznos isplaćene kamate po obveznici (€)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Amortizacija DISKONTA/ PREMIJE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409942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22.04.2019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-1.101,27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18613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1.101,27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-19,87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74255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1.081,40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-20,08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77072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1.061,32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-20,26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7626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1.041,06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-20,45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588179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4/22/2024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1.020,61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-20,61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301760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Efektivna godišnja kamatna stopa (XIRR)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0,9174%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5391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Efektivna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dnevna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0,0025%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92321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6032" y="66008"/>
            <a:ext cx="1143914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b) </a:t>
            </a:r>
            <a:r>
              <a:rPr lang="en-US" sz="2400" dirty="0" err="1" smtClean="0"/>
              <a:t>Ukoliko</a:t>
            </a:r>
            <a:r>
              <a:rPr lang="en-US" sz="2400" dirty="0" smtClean="0"/>
              <a:t> </a:t>
            </a:r>
            <a:r>
              <a:rPr lang="en-US" sz="2400" dirty="0" err="1" smtClean="0"/>
              <a:t>pretpostavimo</a:t>
            </a:r>
            <a:r>
              <a:rPr lang="en-US" sz="2400" dirty="0" smtClean="0"/>
              <a:t> da je </a:t>
            </a:r>
            <a:r>
              <a:rPr lang="en-US" sz="2400" dirty="0" err="1" smtClean="0"/>
              <a:t>obveznica</a:t>
            </a:r>
            <a:r>
              <a:rPr lang="en-US" sz="2400" dirty="0" smtClean="0"/>
              <a:t> </a:t>
            </a:r>
            <a:r>
              <a:rPr lang="en-US" sz="2400" dirty="0" err="1" smtClean="0"/>
              <a:t>kupljena</a:t>
            </a:r>
            <a:r>
              <a:rPr lang="en-US" sz="2400" dirty="0" smtClean="0"/>
              <a:t> </a:t>
            </a:r>
            <a:r>
              <a:rPr lang="en-US" sz="2400" dirty="0" err="1" smtClean="0"/>
              <a:t>po</a:t>
            </a:r>
            <a:r>
              <a:rPr lang="en-US" sz="2400" dirty="0" smtClean="0"/>
              <a:t> </a:t>
            </a:r>
            <a:r>
              <a:rPr lang="en-US" sz="2400" dirty="0" err="1" smtClean="0"/>
              <a:t>cijeni</a:t>
            </a:r>
            <a:r>
              <a:rPr lang="en-US" sz="2400" dirty="0" smtClean="0"/>
              <a:t> 1.101,27 € (</a:t>
            </a:r>
            <a:r>
              <a:rPr lang="en-US" sz="2400" dirty="0" err="1" smtClean="0"/>
              <a:t>uz</a:t>
            </a:r>
            <a:r>
              <a:rPr lang="en-US" sz="2400" dirty="0" smtClean="0"/>
              <a:t> </a:t>
            </a:r>
            <a:r>
              <a:rPr lang="en-US" sz="2400" dirty="0" err="1" smtClean="0"/>
              <a:t>premiju</a:t>
            </a:r>
            <a:r>
              <a:rPr lang="en-US" sz="2400" dirty="0" smtClean="0"/>
              <a:t>) dana 7.5.2019. (</a:t>
            </a:r>
            <a:r>
              <a:rPr lang="en-US" sz="2400" dirty="0" err="1" smtClean="0"/>
              <a:t>prvi</a:t>
            </a:r>
            <a:r>
              <a:rPr lang="en-US" sz="2400" dirty="0" smtClean="0"/>
              <a:t> datum </a:t>
            </a:r>
            <a:r>
              <a:rPr lang="en-US" sz="2400" dirty="0" err="1" smtClean="0"/>
              <a:t>označen</a:t>
            </a:r>
            <a:r>
              <a:rPr lang="en-US" sz="2400" dirty="0" smtClean="0"/>
              <a:t> </a:t>
            </a:r>
            <a:r>
              <a:rPr lang="en-US" sz="2400" dirty="0" err="1" smtClean="0"/>
              <a:t>kao</a:t>
            </a:r>
            <a:r>
              <a:rPr lang="en-US" sz="2400" dirty="0" smtClean="0"/>
              <a:t> period </a:t>
            </a:r>
            <a:r>
              <a:rPr lang="en-US" sz="2400" dirty="0" err="1" smtClean="0"/>
              <a:t>trgovanja</a:t>
            </a:r>
            <a:r>
              <a:rPr lang="en-US" sz="2400" dirty="0" smtClean="0"/>
              <a:t>) </a:t>
            </a:r>
            <a:r>
              <a:rPr lang="en-US" sz="2400" dirty="0" err="1" smtClean="0"/>
              <a:t>obračun</a:t>
            </a:r>
            <a:r>
              <a:rPr lang="en-US" sz="2400" dirty="0" smtClean="0"/>
              <a:t> </a:t>
            </a:r>
            <a:r>
              <a:rPr lang="en-US" sz="2400" dirty="0" err="1" smtClean="0"/>
              <a:t>amortizacije</a:t>
            </a:r>
            <a:r>
              <a:rPr lang="en-US" sz="2400" dirty="0" smtClean="0"/>
              <a:t> </a:t>
            </a:r>
            <a:r>
              <a:rPr lang="en-US" sz="2400" dirty="0" err="1" smtClean="0"/>
              <a:t>premije</a:t>
            </a:r>
            <a:r>
              <a:rPr lang="en-US" sz="2400" dirty="0" smtClean="0"/>
              <a:t> </a:t>
            </a:r>
            <a:r>
              <a:rPr lang="en-US" sz="2400" dirty="0" err="1" smtClean="0"/>
              <a:t>prikazan</a:t>
            </a:r>
            <a:r>
              <a:rPr lang="en-US" sz="2400" dirty="0" smtClean="0"/>
              <a:t> je u </a:t>
            </a:r>
            <a:r>
              <a:rPr lang="en-US" sz="2400" dirty="0" err="1" smtClean="0"/>
              <a:t>narednoj</a:t>
            </a:r>
            <a:r>
              <a:rPr lang="en-US" sz="2400" dirty="0" smtClean="0"/>
              <a:t> </a:t>
            </a:r>
            <a:r>
              <a:rPr lang="en-US" sz="2400" dirty="0" err="1" smtClean="0"/>
              <a:t>tabeli</a:t>
            </a:r>
            <a:r>
              <a:rPr lang="en-US" sz="2400" dirty="0" smtClean="0"/>
              <a:t>.</a:t>
            </a:r>
            <a:endParaRPr lang="sr-Latn-RS" sz="2400" dirty="0" smtClean="0"/>
          </a:p>
          <a:p>
            <a:pPr algn="just"/>
            <a:r>
              <a:rPr lang="en-US" sz="2800" b="1" dirty="0" err="1" smtClean="0"/>
              <a:t>Tabela</a:t>
            </a:r>
            <a:r>
              <a:rPr lang="en-US" sz="2800" b="1" dirty="0" smtClean="0"/>
              <a:t> </a:t>
            </a:r>
            <a:r>
              <a:rPr lang="sr-Latn-RS" sz="2800" b="1" dirty="0" smtClean="0"/>
              <a:t>4</a:t>
            </a:r>
            <a:r>
              <a:rPr lang="en-US" sz="2800" b="1" dirty="0" smtClean="0"/>
              <a:t>.</a:t>
            </a:r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6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2736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Procjena</a:t>
            </a:r>
            <a:r>
              <a:rPr lang="en-US" b="1" dirty="0" smtClean="0"/>
              <a:t> </a:t>
            </a:r>
            <a:r>
              <a:rPr lang="en-US" b="1" dirty="0" err="1" smtClean="0"/>
              <a:t>vrijednosti</a:t>
            </a:r>
            <a:r>
              <a:rPr lang="en-US" b="1" dirty="0" smtClean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po</a:t>
            </a:r>
            <a:r>
              <a:rPr lang="en-US" b="1" dirty="0"/>
              <a:t> </a:t>
            </a:r>
            <a:r>
              <a:rPr lang="en-US" b="1" dirty="0" err="1"/>
              <a:t>fer</a:t>
            </a:r>
            <a:r>
              <a:rPr lang="en-US" b="1" dirty="0"/>
              <a:t> </a:t>
            </a:r>
            <a:r>
              <a:rPr lang="en-US" b="1" dirty="0" err="1" smtClean="0"/>
              <a:t>vrijednosti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8" y="1064972"/>
            <a:ext cx="10787462" cy="4500085"/>
          </a:xfrm>
        </p:spPr>
        <p:txBody>
          <a:bodyPr>
            <a:noAutofit/>
          </a:bodyPr>
          <a:lstStyle/>
          <a:p>
            <a:pPr algn="just"/>
            <a:r>
              <a:rPr lang="hr-HR" dirty="0" smtClean="0"/>
              <a:t>Za </a:t>
            </a:r>
            <a:r>
              <a:rPr lang="hr-HR" dirty="0"/>
              <a:t>imovinu koja se kotira na aktivnom tržištu i za koju postoji cijena, fer vrijednost se utvrđuje kao proizvod jedinica finansijske imovine i tržišne cijene</a:t>
            </a:r>
            <a:r>
              <a:rPr lang="en-US" dirty="0"/>
              <a:t>.</a:t>
            </a:r>
            <a:r>
              <a:rPr lang="hr-HR" dirty="0"/>
              <a:t> </a:t>
            </a:r>
            <a:endParaRPr lang="hr-HR" dirty="0" smtClean="0"/>
          </a:p>
          <a:p>
            <a:pPr algn="just"/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rastuća</a:t>
            </a:r>
            <a:r>
              <a:rPr lang="en-US" dirty="0"/>
              <a:t> </a:t>
            </a:r>
            <a:r>
              <a:rPr lang="en-US" dirty="0" err="1"/>
              <a:t>inflacija</a:t>
            </a:r>
            <a:r>
              <a:rPr lang="en-US" dirty="0"/>
              <a:t> </a:t>
            </a:r>
            <a:r>
              <a:rPr lang="en-US" dirty="0" err="1"/>
              <a:t>narušava</a:t>
            </a:r>
            <a:r>
              <a:rPr lang="en-US" dirty="0"/>
              <a:t> </a:t>
            </a:r>
            <a:r>
              <a:rPr lang="en-US" dirty="0" err="1"/>
              <a:t>kupovnu</a:t>
            </a:r>
            <a:r>
              <a:rPr lang="en-US" dirty="0"/>
              <a:t> </a:t>
            </a:r>
            <a:r>
              <a:rPr lang="en-US" dirty="0" err="1"/>
              <a:t>moc</a:t>
            </a:r>
            <a:r>
              <a:rPr lang="en-US" dirty="0"/>
              <a:t>́ </a:t>
            </a:r>
            <a:r>
              <a:rPr lang="en-US" dirty="0" err="1"/>
              <a:t>budućeg</a:t>
            </a:r>
            <a:r>
              <a:rPr lang="en-US" dirty="0"/>
              <a:t> (</a:t>
            </a:r>
            <a:r>
              <a:rPr lang="en-US" dirty="0" err="1"/>
              <a:t>fiksnog</a:t>
            </a:r>
            <a:r>
              <a:rPr lang="en-US" dirty="0"/>
              <a:t>) </a:t>
            </a:r>
            <a:r>
              <a:rPr lang="en-US" dirty="0" err="1"/>
              <a:t>kuponskog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smanjujući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budućih</a:t>
            </a:r>
            <a:r>
              <a:rPr lang="en-US" dirty="0"/>
              <a:t> </a:t>
            </a:r>
            <a:r>
              <a:rPr lang="en-US" dirty="0" err="1"/>
              <a:t>fiksnih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, </a:t>
            </a:r>
            <a:r>
              <a:rPr lang="en-US" b="1" dirty="0" err="1"/>
              <a:t>cijene</a:t>
            </a:r>
            <a:r>
              <a:rPr lang="en-US" b="1" dirty="0"/>
              <a:t> </a:t>
            </a:r>
            <a:r>
              <a:rPr lang="en-US" b="1" dirty="0" err="1"/>
              <a:t>ovih</a:t>
            </a:r>
            <a:r>
              <a:rPr lang="en-US" b="1" dirty="0"/>
              <a:t> </a:t>
            </a:r>
            <a:r>
              <a:rPr lang="en-US" b="1" dirty="0" err="1"/>
              <a:t>instrumenata</a:t>
            </a:r>
            <a:r>
              <a:rPr lang="en-US" b="1" dirty="0"/>
              <a:t> </a:t>
            </a:r>
            <a:r>
              <a:rPr lang="en-US" b="1" dirty="0" err="1"/>
              <a:t>mogu</a:t>
            </a:r>
            <a:r>
              <a:rPr lang="en-US" b="1" dirty="0"/>
              <a:t> da </a:t>
            </a:r>
            <a:r>
              <a:rPr lang="en-US" b="1" dirty="0" err="1"/>
              <a:t>padaju</a:t>
            </a:r>
            <a:r>
              <a:rPr lang="en-US" b="1" dirty="0"/>
              <a:t> </a:t>
            </a:r>
            <a:r>
              <a:rPr lang="en-US" b="1" dirty="0" err="1"/>
              <a:t>kako</a:t>
            </a:r>
            <a:r>
              <a:rPr lang="en-US" b="1" dirty="0"/>
              <a:t> </a:t>
            </a:r>
            <a:r>
              <a:rPr lang="en-US" b="1" dirty="0" err="1"/>
              <a:t>investitori</a:t>
            </a:r>
            <a:r>
              <a:rPr lang="en-US" b="1" dirty="0"/>
              <a:t> </a:t>
            </a:r>
            <a:r>
              <a:rPr lang="en-US" b="1" dirty="0" err="1"/>
              <a:t>prodaju</a:t>
            </a:r>
            <a:r>
              <a:rPr lang="en-US" b="1" dirty="0"/>
              <a:t> </a:t>
            </a:r>
            <a:r>
              <a:rPr lang="en-US" b="1" dirty="0" err="1"/>
              <a:t>postojeće</a:t>
            </a:r>
            <a:r>
              <a:rPr lang="en-US" b="1" dirty="0"/>
              <a:t> </a:t>
            </a:r>
            <a:r>
              <a:rPr lang="en-US" b="1" dirty="0" err="1"/>
              <a:t>proizvode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nižim</a:t>
            </a:r>
            <a:r>
              <a:rPr lang="en-US" b="1" dirty="0"/>
              <a:t> </a:t>
            </a:r>
            <a:r>
              <a:rPr lang="en-US" b="1" dirty="0" err="1"/>
              <a:t>prinosom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kupuju</a:t>
            </a:r>
            <a:r>
              <a:rPr lang="en-US" b="1" dirty="0"/>
              <a:t> one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većim</a:t>
            </a:r>
            <a:r>
              <a:rPr lang="en-US" b="1" dirty="0"/>
              <a:t> </a:t>
            </a:r>
            <a:r>
              <a:rPr lang="en-US" b="1" dirty="0" err="1"/>
              <a:t>prinosom</a:t>
            </a:r>
            <a:r>
              <a:rPr lang="en-US" b="1" dirty="0"/>
              <a:t>.</a:t>
            </a:r>
            <a:endParaRPr lang="sr-Latn-RS" b="1" dirty="0"/>
          </a:p>
          <a:p>
            <a:pPr algn="just"/>
            <a:r>
              <a:rPr lang="sr-Latn-RS" dirty="0" smtClean="0"/>
              <a:t>O</a:t>
            </a:r>
            <a:r>
              <a:rPr lang="en-US" dirty="0" err="1" smtClean="0"/>
              <a:t>bveznice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emitovala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Crne</a:t>
            </a:r>
            <a:r>
              <a:rPr lang="en-US" dirty="0"/>
              <a:t> Gore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RS" dirty="0" smtClean="0"/>
              <a:t>:</a:t>
            </a:r>
            <a:r>
              <a:rPr lang="en-US" sz="2800" dirty="0" smtClean="0"/>
              <a:t> MONTENEGRO </a:t>
            </a:r>
            <a:r>
              <a:rPr lang="en-US" sz="2800" dirty="0"/>
              <a:t>2,875 12/16/27, </a:t>
            </a:r>
            <a:r>
              <a:rPr lang="en-US" sz="2800" dirty="0" smtClean="0"/>
              <a:t> MONTENEGRO </a:t>
            </a:r>
            <a:r>
              <a:rPr lang="en-US" sz="2800" dirty="0"/>
              <a:t>3,375 04/21/25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smtClean="0"/>
              <a:t>MONTENEGRO </a:t>
            </a:r>
            <a:r>
              <a:rPr lang="en-US" sz="2800" dirty="0"/>
              <a:t>2.55 </a:t>
            </a:r>
            <a:r>
              <a:rPr lang="en-US" sz="2800" dirty="0" smtClean="0"/>
              <a:t>10/03/29</a:t>
            </a:r>
            <a:r>
              <a:rPr lang="sr-Latn-RS" sz="2800" dirty="0" smtClean="0"/>
              <a:t>.</a:t>
            </a:r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grafikonu</a:t>
            </a:r>
            <a:r>
              <a:rPr lang="en-US" dirty="0"/>
              <a:t> </a:t>
            </a:r>
            <a:r>
              <a:rPr lang="en-US" dirty="0" err="1"/>
              <a:t>prikazano</a:t>
            </a:r>
            <a:r>
              <a:rPr lang="en-US" dirty="0"/>
              <a:t> je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MONTENEGRO 2,875 12/16/27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frankfurtskoj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828800" indent="-1828800"/>
            <a:r>
              <a:rPr lang="en-US" sz="3200" b="1" dirty="0" err="1" smtClean="0"/>
              <a:t>Grafikon</a:t>
            </a:r>
            <a:r>
              <a:rPr lang="en-US" sz="3200" b="1" dirty="0" smtClean="0"/>
              <a:t> </a:t>
            </a:r>
            <a:r>
              <a:rPr lang="sr-Latn-RS" sz="3200" b="1" dirty="0" smtClean="0"/>
              <a:t>2</a:t>
            </a:r>
            <a:r>
              <a:rPr lang="en-US" sz="3200" b="1" dirty="0" smtClean="0"/>
              <a:t>. </a:t>
            </a:r>
            <a:r>
              <a:rPr lang="en-US" sz="3200" dirty="0" err="1" smtClean="0"/>
              <a:t>Kretanje</a:t>
            </a:r>
            <a:r>
              <a:rPr lang="en-US" sz="3200" dirty="0" smtClean="0"/>
              <a:t> </a:t>
            </a:r>
            <a:r>
              <a:rPr lang="en-US" sz="3200" dirty="0" err="1" smtClean="0"/>
              <a:t>cijene</a:t>
            </a:r>
            <a:r>
              <a:rPr lang="en-US" sz="3200" dirty="0" smtClean="0"/>
              <a:t> </a:t>
            </a:r>
            <a:r>
              <a:rPr lang="en-US" sz="3200" dirty="0" err="1" smtClean="0"/>
              <a:t>obveznice</a:t>
            </a:r>
            <a:r>
              <a:rPr lang="en-US" sz="3200" dirty="0" smtClean="0"/>
              <a:t> MONTENEGRO 2,875 12/16/27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frankfurtskoj</a:t>
            </a:r>
            <a:r>
              <a:rPr lang="en-US" sz="3200" dirty="0" smtClean="0"/>
              <a:t> </a:t>
            </a:r>
            <a:r>
              <a:rPr lang="en-US" sz="3200" dirty="0" err="1" smtClean="0"/>
              <a:t>berzi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6351" y="1389888"/>
            <a:ext cx="8145849" cy="41641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2856" y="5655518"/>
            <a:ext cx="98267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/>
              <a:t>Stopa</a:t>
            </a:r>
            <a:r>
              <a:rPr lang="en-US" sz="2400" dirty="0" smtClean="0"/>
              <a:t> </a:t>
            </a:r>
            <a:r>
              <a:rPr lang="en-US" sz="2400" dirty="0" err="1" smtClean="0"/>
              <a:t>prinosa</a:t>
            </a:r>
            <a:r>
              <a:rPr lang="en-US" sz="2400" dirty="0" smtClean="0"/>
              <a:t> u % (</a:t>
            </a:r>
            <a:r>
              <a:rPr lang="en-US" sz="2400" dirty="0" err="1" smtClean="0"/>
              <a:t>poslednja</a:t>
            </a:r>
            <a:r>
              <a:rPr lang="en-US" sz="2400" dirty="0" smtClean="0"/>
              <a:t> </a:t>
            </a:r>
            <a:r>
              <a:rPr lang="en-US" sz="2400" dirty="0" err="1" smtClean="0"/>
              <a:t>cijena</a:t>
            </a:r>
            <a:r>
              <a:rPr lang="en-US" sz="2400" dirty="0" smtClean="0"/>
              <a:t>)</a:t>
            </a:r>
            <a:r>
              <a:rPr lang="en-US" sz="2400" b="1" dirty="0" smtClean="0"/>
              <a:t>	8.4304</a:t>
            </a:r>
          </a:p>
          <a:p>
            <a:r>
              <a:rPr lang="en-US" dirty="0" err="1" smtClean="0"/>
              <a:t>Izvor</a:t>
            </a:r>
            <a:r>
              <a:rPr lang="en-US" dirty="0" smtClean="0"/>
              <a:t>: https://www.boerse-frankfurt.de/bond/xs2270576700-montenegro-republik-2-875-20-27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0" indent="-2286000"/>
            <a:r>
              <a:rPr lang="en-US" b="1" dirty="0" err="1"/>
              <a:t>Grafikon</a:t>
            </a:r>
            <a:r>
              <a:rPr lang="en-US" b="1" dirty="0"/>
              <a:t> </a:t>
            </a:r>
            <a:r>
              <a:rPr lang="sr-Latn-RS" b="1" dirty="0" smtClean="0"/>
              <a:t>3</a:t>
            </a:r>
            <a:r>
              <a:rPr lang="en-US" b="1" dirty="0" smtClean="0"/>
              <a:t>.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06911"/>
              </p:ext>
            </p:extLst>
          </p:nvPr>
        </p:nvGraphicFramePr>
        <p:xfrm>
          <a:off x="838200" y="1276985"/>
          <a:ext cx="10006584" cy="36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4592" y="4905593"/>
            <a:ext cx="111892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Na </a:t>
            </a:r>
            <a:r>
              <a:rPr lang="en-US" sz="2800" dirty="0" err="1" smtClean="0"/>
              <a:t>grafikonu</a:t>
            </a:r>
            <a:r>
              <a:rPr lang="en-US" sz="2800" dirty="0" smtClean="0"/>
              <a:t> se </a:t>
            </a:r>
            <a:r>
              <a:rPr lang="en-US" sz="2800" dirty="0" err="1" smtClean="0"/>
              <a:t>može</a:t>
            </a:r>
            <a:r>
              <a:rPr lang="en-US" sz="2800" dirty="0" smtClean="0"/>
              <a:t> </a:t>
            </a:r>
            <a:r>
              <a:rPr lang="en-US" sz="2800" dirty="0" err="1" smtClean="0"/>
              <a:t>uočiti</a:t>
            </a:r>
            <a:r>
              <a:rPr lang="en-US" sz="2800" dirty="0" smtClean="0"/>
              <a:t> da se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rastom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smanjuje</a:t>
            </a:r>
            <a:r>
              <a:rPr lang="en-US" sz="2800" dirty="0" smtClean="0"/>
              <a:t> </a:t>
            </a:r>
            <a:r>
              <a:rPr lang="en-US" sz="2800" dirty="0" err="1" smtClean="0"/>
              <a:t>cijena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obrnuto</a:t>
            </a:r>
            <a:r>
              <a:rPr lang="en-US" sz="2800" dirty="0" smtClean="0"/>
              <a:t>. </a:t>
            </a:r>
            <a:r>
              <a:rPr lang="sr-Latn-RS" sz="2800" dirty="0" smtClean="0"/>
              <a:t>Razlog za to je što</a:t>
            </a:r>
            <a:r>
              <a:rPr lang="en-US" sz="2800" dirty="0" smtClean="0"/>
              <a:t> </a:t>
            </a:r>
            <a:r>
              <a:rPr lang="en-US" sz="2800" dirty="0" err="1" smtClean="0"/>
              <a:t>cijena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</a:t>
            </a:r>
            <a:r>
              <a:rPr lang="sr-Latn-RS" sz="2800" dirty="0" smtClean="0"/>
              <a:t>predstavlja </a:t>
            </a:r>
            <a:r>
              <a:rPr lang="en-US" sz="2800" dirty="0" err="1" smtClean="0"/>
              <a:t>diskontovan</a:t>
            </a:r>
            <a:r>
              <a:rPr lang="sr-Latn-RS" sz="2800" dirty="0" smtClean="0"/>
              <a:t>u</a:t>
            </a:r>
            <a:r>
              <a:rPr lang="en-US" sz="2800" dirty="0" smtClean="0"/>
              <a:t> </a:t>
            </a:r>
            <a:r>
              <a:rPr lang="en-US" sz="2800" dirty="0" err="1" smtClean="0"/>
              <a:t>vrijednost</a:t>
            </a:r>
            <a:r>
              <a:rPr lang="en-US" sz="2800" dirty="0" smtClean="0"/>
              <a:t> </a:t>
            </a:r>
            <a:r>
              <a:rPr lang="en-US" sz="2800" dirty="0" err="1" smtClean="0"/>
              <a:t>obećanih</a:t>
            </a:r>
            <a:r>
              <a:rPr lang="en-US" sz="2800" dirty="0" smtClean="0"/>
              <a:t> </a:t>
            </a:r>
            <a:r>
              <a:rPr lang="en-US" sz="2800" dirty="0" err="1" smtClean="0"/>
              <a:t>novčanih</a:t>
            </a:r>
            <a:r>
              <a:rPr lang="en-US" sz="2800" dirty="0" smtClean="0"/>
              <a:t> </a:t>
            </a:r>
            <a:r>
              <a:rPr lang="en-US" sz="2800" dirty="0" err="1" smtClean="0"/>
              <a:t>tokova</a:t>
            </a:r>
            <a:r>
              <a:rPr lang="sr-Latn-RS" sz="2800" dirty="0" smtClean="0"/>
              <a:t> (isplata kupona i nominalne vrednosti)</a:t>
            </a:r>
            <a:r>
              <a:rPr lang="en-US" sz="2800" dirty="0" smtClean="0"/>
              <a:t>, </a:t>
            </a:r>
            <a:r>
              <a:rPr lang="sr-Latn-RS" sz="2800" dirty="0" smtClean="0"/>
              <a:t>a stopa po kojoj se vrši diskontovanje </a:t>
            </a:r>
            <a:r>
              <a:rPr lang="sr-Latn-RS" sz="2800" dirty="0"/>
              <a:t>predstavlja stopu prinosa o dospeću.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302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ZAKLJUČAK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784" y="1487297"/>
            <a:ext cx="10732008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u dobro </a:t>
            </a:r>
            <a:r>
              <a:rPr lang="en-US" dirty="0" err="1"/>
              <a:t>diverzifikovanom</a:t>
            </a:r>
            <a:r>
              <a:rPr lang="en-US" dirty="0"/>
              <a:t> </a:t>
            </a:r>
            <a:r>
              <a:rPr lang="en-US" dirty="0" err="1"/>
              <a:t>portfelju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sr-Latn-RS" dirty="0" smtClean="0"/>
              <a:t>za upravljanjem rizikom </a:t>
            </a:r>
            <a:r>
              <a:rPr lang="en-US" dirty="0" err="1" smtClean="0"/>
              <a:t>inflacije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nose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svrstavaju</a:t>
            </a:r>
            <a:r>
              <a:rPr lang="en-US" dirty="0"/>
              <a:t> u </a:t>
            </a:r>
            <a:r>
              <a:rPr lang="en-US" dirty="0" err="1"/>
              <a:t>rizičnija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emitovane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. </a:t>
            </a:r>
            <a:endParaRPr lang="sr-Latn-RS" dirty="0" smtClean="0"/>
          </a:p>
          <a:p>
            <a:pPr algn="just"/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osiguravajućim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u </a:t>
            </a:r>
            <a:r>
              <a:rPr lang="en-US" dirty="0" err="1"/>
              <a:t>Crnoj</a:t>
            </a:r>
            <a:r>
              <a:rPr lang="en-US" dirty="0"/>
              <a:t> Gori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inflaciju</a:t>
            </a:r>
            <a:r>
              <a:rPr lang="en-US" dirty="0"/>
              <a:t> </a:t>
            </a:r>
            <a:r>
              <a:rPr lang="en-US" dirty="0" err="1" smtClean="0"/>
              <a:t>ulaganj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RS" dirty="0" smtClean="0"/>
              <a:t> mogu biti smatrana kao jednim od načina upravljanja rizikom inflacije</a:t>
            </a:r>
            <a:r>
              <a:rPr lang="en-US" dirty="0" smtClean="0"/>
              <a:t>. Me</a:t>
            </a:r>
            <a:r>
              <a:rPr lang="sr-Latn-RS" dirty="0" smtClean="0"/>
              <a:t>đutim, treba imati u vidu da su investitori u ove obveznice izloženi riziku reinvestiranja.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8000" dirty="0" smtClean="0"/>
              <a:t>Hvala na pažnji!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854" y="127703"/>
            <a:ext cx="10408920" cy="768731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Pokazatelji</a:t>
            </a:r>
            <a:r>
              <a:rPr lang="en-US" b="1" dirty="0" smtClean="0"/>
              <a:t> </a:t>
            </a:r>
            <a:r>
              <a:rPr lang="en-US" b="1" dirty="0" err="1" smtClean="0"/>
              <a:t>razvijenosti</a:t>
            </a:r>
            <a:r>
              <a:rPr lang="en-US" b="1" dirty="0" smtClean="0"/>
              <a:t> </a:t>
            </a:r>
            <a:r>
              <a:rPr lang="en-US" b="1" dirty="0" err="1" smtClean="0"/>
              <a:t>tržišta</a:t>
            </a:r>
            <a:r>
              <a:rPr lang="en-US" b="1" dirty="0" smtClean="0"/>
              <a:t> </a:t>
            </a:r>
            <a:r>
              <a:rPr lang="en-US" b="1" dirty="0" err="1" smtClean="0"/>
              <a:t>osiguranja</a:t>
            </a:r>
            <a:r>
              <a:rPr lang="en-US" b="1" dirty="0" smtClean="0"/>
              <a:t> </a:t>
            </a:r>
            <a:r>
              <a:rPr lang="en-US" b="1" dirty="0" err="1" smtClean="0"/>
              <a:t>Crne</a:t>
            </a:r>
            <a:r>
              <a:rPr lang="en-US" b="1" dirty="0" smtClean="0"/>
              <a:t> Gore</a:t>
            </a:r>
            <a:r>
              <a:rPr lang="en-US" b="1" dirty="0"/>
              <a:t/>
            </a:r>
            <a:br>
              <a:rPr lang="en-US" b="1" dirty="0"/>
            </a:br>
            <a:endParaRPr lang="en-US" sz="27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049521"/>
              </p:ext>
            </p:extLst>
          </p:nvPr>
        </p:nvGraphicFramePr>
        <p:xfrm>
          <a:off x="1033270" y="1544734"/>
          <a:ext cx="9665207" cy="4916338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3405278">
                  <a:extLst>
                    <a:ext uri="{9D8B030D-6E8A-4147-A177-3AD203B41FA5}">
                      <a16:colId xmlns:a16="http://schemas.microsoft.com/office/drawing/2014/main" val="3780269045"/>
                    </a:ext>
                  </a:extLst>
                </a:gridCol>
                <a:gridCol w="1250037">
                  <a:extLst>
                    <a:ext uri="{9D8B030D-6E8A-4147-A177-3AD203B41FA5}">
                      <a16:colId xmlns:a16="http://schemas.microsoft.com/office/drawing/2014/main" val="2586397220"/>
                    </a:ext>
                  </a:extLst>
                </a:gridCol>
                <a:gridCol w="1250037">
                  <a:extLst>
                    <a:ext uri="{9D8B030D-6E8A-4147-A177-3AD203B41FA5}">
                      <a16:colId xmlns:a16="http://schemas.microsoft.com/office/drawing/2014/main" val="88409420"/>
                    </a:ext>
                  </a:extLst>
                </a:gridCol>
                <a:gridCol w="1250037">
                  <a:extLst>
                    <a:ext uri="{9D8B030D-6E8A-4147-A177-3AD203B41FA5}">
                      <a16:colId xmlns:a16="http://schemas.microsoft.com/office/drawing/2014/main" val="2368435075"/>
                    </a:ext>
                  </a:extLst>
                </a:gridCol>
                <a:gridCol w="1254909">
                  <a:extLst>
                    <a:ext uri="{9D8B030D-6E8A-4147-A177-3AD203B41FA5}">
                      <a16:colId xmlns:a16="http://schemas.microsoft.com/office/drawing/2014/main" val="3407100825"/>
                    </a:ext>
                  </a:extLst>
                </a:gridCol>
                <a:gridCol w="1254909">
                  <a:extLst>
                    <a:ext uri="{9D8B030D-6E8A-4147-A177-3AD203B41FA5}">
                      <a16:colId xmlns:a16="http://schemas.microsoft.com/office/drawing/2014/main" val="3135068152"/>
                    </a:ext>
                  </a:extLst>
                </a:gridCol>
              </a:tblGrid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Pokazatelji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indent="254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2017.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indent="254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2018.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indent="254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2019.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indent="381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2020.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indent="3810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2021.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3538532252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Ukupna premija osiguranja (€)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81.772.912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86.829.419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94.730.610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93.673.541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98.811.850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17535634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Premija životnog osiguranja po stanovniku (€)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1890672585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Premija neživotnog osiguranja po stanovniku (€)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3233343608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Premija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osiguranja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stanovniku</a:t>
                      </a:r>
                      <a:r>
                        <a:rPr lang="en-US" sz="1400" dirty="0">
                          <a:effectLst/>
                        </a:rPr>
                        <a:t> (€)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797365883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Učešće premije životnog osiguranja u BDP (%)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0,33%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0,33%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0,35%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0,47%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0,41%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2488663027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Učešće premije neživotnog osiguranja u BDP (%)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1,57%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1,54%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1,57%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1,77%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1,60%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2412937874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Učešće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premije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osiguranja</a:t>
                      </a:r>
                      <a:r>
                        <a:rPr lang="en-US" sz="1400" dirty="0">
                          <a:effectLst/>
                        </a:rPr>
                        <a:t> u BDP (%)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1,90%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1,86%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1,91%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2,24%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2,01%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2053909942"/>
                  </a:ext>
                </a:extLst>
              </a:tr>
              <a:tr h="20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BDP per capita (€)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6.908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7.495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7.961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6.743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7.952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2981009455"/>
                  </a:ext>
                </a:extLst>
              </a:tr>
              <a:tr h="20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Stopa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rasta</a:t>
                      </a:r>
                      <a:r>
                        <a:rPr lang="en-US" sz="1400" dirty="0">
                          <a:effectLst/>
                        </a:rPr>
                        <a:t> BDP (%)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8,72%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8,47%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6,17%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-15,46%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17,35%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1560497758"/>
                  </a:ext>
                </a:extLst>
              </a:tr>
              <a:tr h="20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Stopa rasta premije (%)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2,01%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6,21%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9,15%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-0,94%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6,01%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305760098"/>
                  </a:ext>
                </a:extLst>
              </a:tr>
              <a:tr h="3700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Stopa rasta tehničkih rezervi (%)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6,02%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4,90%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8,84%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5,01%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8,94%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3510406544"/>
                  </a:ext>
                </a:extLst>
              </a:tr>
              <a:tr h="5550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Odnos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tehničkih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rezervi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ostvarene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premije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osiguranja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1,48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1,57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1,62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79" marR="66579" marT="0" marB="0" anchor="ctr"/>
                </a:tc>
                <a:extLst>
                  <a:ext uri="{0D108BD9-81ED-4DB2-BD59-A6C34878D82A}">
                    <a16:rowId xmlns:a16="http://schemas.microsoft.com/office/drawing/2014/main" val="4392299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33270" y="6461072"/>
            <a:ext cx="96652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err="1" smtClean="0"/>
              <a:t>Izvor</a:t>
            </a:r>
            <a:r>
              <a:rPr lang="en-US" sz="800" dirty="0" smtClean="0"/>
              <a:t>: </a:t>
            </a:r>
            <a:r>
              <a:rPr lang="en-US" sz="800" dirty="0" err="1" smtClean="0"/>
              <a:t>Izvještaji</a:t>
            </a:r>
            <a:r>
              <a:rPr lang="en-US" sz="800" dirty="0" smtClean="0"/>
              <a:t> o </a:t>
            </a:r>
            <a:r>
              <a:rPr lang="en-US" sz="800" dirty="0" err="1" smtClean="0"/>
              <a:t>stanju</a:t>
            </a:r>
            <a:r>
              <a:rPr lang="en-US" sz="800" dirty="0" smtClean="0"/>
              <a:t> </a:t>
            </a:r>
            <a:r>
              <a:rPr lang="en-US" sz="800" dirty="0" err="1" smtClean="0"/>
              <a:t>na</a:t>
            </a:r>
            <a:r>
              <a:rPr lang="en-US" sz="800" dirty="0" smtClean="0"/>
              <a:t> </a:t>
            </a:r>
            <a:r>
              <a:rPr lang="en-US" sz="800" dirty="0" err="1" smtClean="0"/>
              <a:t>tržištu</a:t>
            </a:r>
            <a:r>
              <a:rPr lang="en-US" sz="800" dirty="0" smtClean="0"/>
              <a:t> </a:t>
            </a:r>
            <a:r>
              <a:rPr lang="en-US" sz="800" dirty="0" err="1" smtClean="0"/>
              <a:t>osiguranja</a:t>
            </a:r>
            <a:r>
              <a:rPr lang="en-US" sz="800" dirty="0" smtClean="0"/>
              <a:t> u </a:t>
            </a:r>
            <a:r>
              <a:rPr lang="en-US" sz="800" dirty="0" err="1" smtClean="0"/>
              <a:t>Crnoj</a:t>
            </a:r>
            <a:r>
              <a:rPr lang="en-US" sz="800" dirty="0" smtClean="0"/>
              <a:t> Gori 2017-2021, </a:t>
            </a:r>
            <a:r>
              <a:rPr lang="en-US" sz="800" dirty="0" err="1" smtClean="0"/>
              <a:t>Agencija</a:t>
            </a:r>
            <a:r>
              <a:rPr lang="en-US" sz="800" dirty="0" smtClean="0"/>
              <a:t> </a:t>
            </a:r>
            <a:r>
              <a:rPr lang="en-US" sz="800" dirty="0" err="1" smtClean="0"/>
              <a:t>za</a:t>
            </a:r>
            <a:r>
              <a:rPr lang="en-US" sz="800" dirty="0" smtClean="0"/>
              <a:t> </a:t>
            </a:r>
            <a:r>
              <a:rPr lang="en-US" sz="800" dirty="0" err="1" smtClean="0"/>
              <a:t>nadzor</a:t>
            </a:r>
            <a:r>
              <a:rPr lang="en-US" sz="800" dirty="0" smtClean="0"/>
              <a:t> </a:t>
            </a:r>
            <a:r>
              <a:rPr lang="en-US" sz="800" dirty="0" err="1" smtClean="0"/>
              <a:t>osiguranja</a:t>
            </a:r>
            <a:r>
              <a:rPr lang="en-US" sz="800" dirty="0" smtClean="0"/>
              <a:t>- </a:t>
            </a:r>
            <a:r>
              <a:rPr lang="en-US" sz="800" dirty="0" err="1" smtClean="0"/>
              <a:t>Crna</a:t>
            </a:r>
            <a:r>
              <a:rPr lang="en-US" sz="800" dirty="0" smtClean="0"/>
              <a:t> Gora, https://www.ano.me/</a:t>
            </a:r>
            <a:endParaRPr lang="en-US" sz="800" dirty="0"/>
          </a:p>
        </p:txBody>
      </p:sp>
      <p:sp>
        <p:nvSpPr>
          <p:cNvPr id="6" name="Rectangle 5"/>
          <p:cNvSpPr/>
          <p:nvPr/>
        </p:nvSpPr>
        <p:spPr>
          <a:xfrm>
            <a:off x="5246495" y="896434"/>
            <a:ext cx="1595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/>
              <a:t>Tabela</a:t>
            </a:r>
            <a:r>
              <a:rPr lang="en-US" sz="2800" b="1" dirty="0" smtClean="0"/>
              <a:t> 1.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288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149797"/>
            <a:ext cx="10515600" cy="558419"/>
          </a:xfrm>
        </p:spPr>
        <p:txBody>
          <a:bodyPr>
            <a:normAutofit fontScale="90000"/>
          </a:bodyPr>
          <a:lstStyle/>
          <a:p>
            <a:pPr lvl="0" algn="ctr"/>
            <a:r>
              <a:rPr lang="sr-Latn-RS" b="1" dirty="0" smtClean="0"/>
              <a:t>Rizik inflacije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184" y="969264"/>
            <a:ext cx="11024616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je </a:t>
            </a:r>
            <a:r>
              <a:rPr lang="en-US" dirty="0" err="1"/>
              <a:t>prisutan</a:t>
            </a:r>
            <a:r>
              <a:rPr lang="en-US" dirty="0"/>
              <a:t> u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neživota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pogađa</a:t>
            </a:r>
            <a:r>
              <a:rPr lang="en-US" dirty="0"/>
              <a:t> </a:t>
            </a:r>
            <a:r>
              <a:rPr lang="en-US" dirty="0" err="1"/>
              <a:t>obje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.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inflacija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dovede</a:t>
            </a:r>
            <a:r>
              <a:rPr lang="en-US" dirty="0"/>
              <a:t> do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u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izazove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RS" dirty="0" smtClean="0"/>
              <a:t>.</a:t>
            </a:r>
          </a:p>
          <a:p>
            <a:pPr marL="0" indent="0" algn="just">
              <a:buNone/>
            </a:pPr>
            <a:r>
              <a:rPr lang="en-US" i="1" dirty="0" err="1" smtClean="0"/>
              <a:t>Rizik</a:t>
            </a:r>
            <a:r>
              <a:rPr lang="en-US" i="1" dirty="0" smtClean="0"/>
              <a:t> </a:t>
            </a:r>
            <a:r>
              <a:rPr lang="en-US" i="1" dirty="0" err="1"/>
              <a:t>inflacije</a:t>
            </a:r>
            <a:r>
              <a:rPr lang="en-US" i="1" dirty="0"/>
              <a:t> </a:t>
            </a:r>
            <a:r>
              <a:rPr lang="en-US" i="1" dirty="0" err="1"/>
              <a:t>izražava</a:t>
            </a:r>
            <a:r>
              <a:rPr lang="en-US" i="1" dirty="0"/>
              <a:t> </a:t>
            </a:r>
            <a:r>
              <a:rPr lang="en-US" i="1" dirty="0" err="1"/>
              <a:t>vjerovatnoću</a:t>
            </a:r>
            <a:r>
              <a:rPr lang="en-US" i="1" dirty="0"/>
              <a:t> da </a:t>
            </a:r>
            <a:r>
              <a:rPr lang="en-US" i="1" dirty="0" err="1"/>
              <a:t>će</a:t>
            </a:r>
            <a:r>
              <a:rPr lang="en-US" i="1" dirty="0"/>
              <a:t> </a:t>
            </a:r>
            <a:r>
              <a:rPr lang="en-US" i="1" dirty="0" err="1"/>
              <a:t>prinos</a:t>
            </a:r>
            <a:r>
              <a:rPr lang="en-US" i="1" dirty="0"/>
              <a:t> od </a:t>
            </a:r>
            <a:r>
              <a:rPr lang="en-US" i="1" dirty="0" err="1"/>
              <a:t>ulaganja</a:t>
            </a:r>
            <a:r>
              <a:rPr lang="en-US" i="1" dirty="0"/>
              <a:t> u </a:t>
            </a:r>
            <a:r>
              <a:rPr lang="en-US" i="1" dirty="0" err="1"/>
              <a:t>imovinu</a:t>
            </a:r>
            <a:r>
              <a:rPr lang="en-US" i="1" dirty="0"/>
              <a:t> </a:t>
            </a:r>
            <a:r>
              <a:rPr lang="en-US" i="1" dirty="0" err="1"/>
              <a:t>biti</a:t>
            </a:r>
            <a:r>
              <a:rPr lang="en-US" i="1" dirty="0"/>
              <a:t> </a:t>
            </a:r>
            <a:r>
              <a:rPr lang="en-US" i="1" dirty="0" err="1"/>
              <a:t>manji</a:t>
            </a:r>
            <a:r>
              <a:rPr lang="en-US" i="1" dirty="0"/>
              <a:t> </a:t>
            </a:r>
            <a:r>
              <a:rPr lang="en-US" i="1" dirty="0" err="1"/>
              <a:t>nego</a:t>
            </a:r>
            <a:r>
              <a:rPr lang="en-US" i="1" dirty="0"/>
              <a:t> </a:t>
            </a:r>
            <a:r>
              <a:rPr lang="en-US" i="1" dirty="0" err="1"/>
              <a:t>stopa</a:t>
            </a:r>
            <a:r>
              <a:rPr lang="en-US" i="1" dirty="0"/>
              <a:t> </a:t>
            </a:r>
            <a:r>
              <a:rPr lang="en-US" i="1" dirty="0" err="1"/>
              <a:t>inflacije</a:t>
            </a:r>
            <a:r>
              <a:rPr lang="en-US" i="1" dirty="0"/>
              <a:t>, </a:t>
            </a:r>
            <a:r>
              <a:rPr lang="en-US" i="1" dirty="0" err="1"/>
              <a:t>koja</a:t>
            </a:r>
            <a:r>
              <a:rPr lang="en-US" i="1" dirty="0"/>
              <a:t> </a:t>
            </a:r>
            <a:r>
              <a:rPr lang="en-US" i="1" dirty="0" err="1"/>
              <a:t>označava</a:t>
            </a:r>
            <a:r>
              <a:rPr lang="en-US" i="1" dirty="0"/>
              <a:t> </a:t>
            </a:r>
            <a:r>
              <a:rPr lang="en-US" i="1" dirty="0" err="1"/>
              <a:t>stopu</a:t>
            </a:r>
            <a:r>
              <a:rPr lang="en-US" i="1" dirty="0"/>
              <a:t> </a:t>
            </a:r>
            <a:r>
              <a:rPr lang="en-US" i="1" dirty="0" err="1"/>
              <a:t>opšteg</a:t>
            </a:r>
            <a:r>
              <a:rPr lang="en-US" i="1" dirty="0"/>
              <a:t> </a:t>
            </a:r>
            <a:r>
              <a:rPr lang="en-US" i="1" dirty="0" err="1"/>
              <a:t>rasta</a:t>
            </a:r>
            <a:r>
              <a:rPr lang="en-US" i="1" dirty="0"/>
              <a:t> </a:t>
            </a:r>
            <a:r>
              <a:rPr lang="en-US" i="1" dirty="0" err="1"/>
              <a:t>nivoa</a:t>
            </a:r>
            <a:r>
              <a:rPr lang="en-US" i="1" dirty="0"/>
              <a:t> </a:t>
            </a:r>
            <a:r>
              <a:rPr lang="en-US" i="1" dirty="0" err="1"/>
              <a:t>cijena</a:t>
            </a:r>
            <a:r>
              <a:rPr lang="en-US" i="1" dirty="0"/>
              <a:t> </a:t>
            </a:r>
            <a:r>
              <a:rPr lang="en-US" i="1" dirty="0" err="1"/>
              <a:t>dobara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usluga</a:t>
            </a:r>
            <a:r>
              <a:rPr lang="en-US" i="1" dirty="0"/>
              <a:t>.</a:t>
            </a:r>
          </a:p>
          <a:p>
            <a:pPr marL="0" indent="0" algn="just">
              <a:buNone/>
            </a:pPr>
            <a:r>
              <a:rPr lang="hr-HR" dirty="0"/>
              <a:t>Odnos između nominalne i realne kamatne stope u zavisnosti od stope inflacije može se izraziti preko Fišerove formule: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(1+ p)=(1+p</a:t>
            </a:r>
            <a:r>
              <a:rPr lang="en-US" baseline="-25000" dirty="0"/>
              <a:t>r</a:t>
            </a:r>
            <a:r>
              <a:rPr lang="en-US" dirty="0"/>
              <a:t>)</a:t>
            </a:r>
            <a:r>
              <a:rPr lang="en-US" dirty="0">
                <a:sym typeface="Wingdings 2" panose="05020102010507070707" pitchFamily="18" charset="2"/>
              </a:rPr>
              <a:t></a:t>
            </a:r>
            <a:r>
              <a:rPr lang="en-US" dirty="0"/>
              <a:t>(1+p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/>
              <a:t>= (1+ p)/(1+p</a:t>
            </a:r>
            <a:r>
              <a:rPr lang="en-US" baseline="-25000" dirty="0"/>
              <a:t>i</a:t>
            </a:r>
            <a:r>
              <a:rPr lang="en-US" dirty="0" smtClean="0"/>
              <a:t>)</a:t>
            </a:r>
            <a:r>
              <a:rPr lang="sr-Latn-RS" dirty="0" smtClean="0"/>
              <a:t>-1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gde</a:t>
            </a:r>
            <a:r>
              <a:rPr lang="en-US" dirty="0"/>
              <a:t> je:</a:t>
            </a:r>
            <a:r>
              <a:rPr lang="en-US" b="1" baseline="30000" dirty="0"/>
              <a:t>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p -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sr-Cyrl-CS" dirty="0"/>
              <a:t>;  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/>
              <a:t>- </a:t>
            </a:r>
            <a:r>
              <a:rPr lang="en-US" dirty="0" err="1"/>
              <a:t>realna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sr-Cyrl-CS" dirty="0"/>
              <a:t>;  </a:t>
            </a:r>
            <a:r>
              <a:rPr lang="en-US" dirty="0"/>
              <a:t>p</a:t>
            </a:r>
            <a:r>
              <a:rPr lang="en-US" baseline="-25000" dirty="0"/>
              <a:t>i</a:t>
            </a:r>
            <a:r>
              <a:rPr lang="en-US" dirty="0"/>
              <a:t> -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9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240760"/>
              </p:ext>
            </p:extLst>
          </p:nvPr>
        </p:nvGraphicFramePr>
        <p:xfrm>
          <a:off x="1203961" y="2413758"/>
          <a:ext cx="8778239" cy="302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4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398776" y="1962796"/>
            <a:ext cx="8820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Grafikon</a:t>
            </a:r>
            <a:r>
              <a:rPr lang="en-US" b="1" dirty="0" smtClean="0"/>
              <a:t> 1</a:t>
            </a:r>
            <a:r>
              <a:rPr lang="en-US" dirty="0" smtClean="0"/>
              <a:t>. </a:t>
            </a:r>
            <a:r>
              <a:rPr lang="en-US" dirty="0" err="1" smtClean="0"/>
              <a:t>Prosječna</a:t>
            </a:r>
            <a:r>
              <a:rPr lang="en-US" dirty="0" smtClean="0"/>
              <a:t> </a:t>
            </a:r>
            <a:r>
              <a:rPr lang="en-US" dirty="0" err="1" smtClean="0"/>
              <a:t>godišnja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u </a:t>
            </a:r>
            <a:r>
              <a:rPr lang="en-US" dirty="0" err="1" smtClean="0"/>
              <a:t>periodu</a:t>
            </a:r>
            <a:r>
              <a:rPr lang="en-US" dirty="0" smtClean="0"/>
              <a:t> 2006-2022 (%)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23288" y="5440422"/>
            <a:ext cx="79248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err="1" smtClean="0"/>
              <a:t>Izvor</a:t>
            </a:r>
            <a:r>
              <a:rPr lang="en-US" sz="800" dirty="0" smtClean="0"/>
              <a:t>: World Bank Data, EUROSTAT, Office for National Statistics – </a:t>
            </a:r>
            <a:r>
              <a:rPr lang="en-US" sz="800" dirty="0" err="1" smtClean="0"/>
              <a:t>Velika</a:t>
            </a:r>
            <a:r>
              <a:rPr lang="en-US" sz="800" dirty="0" smtClean="0"/>
              <a:t> </a:t>
            </a:r>
            <a:r>
              <a:rPr lang="en-US" sz="800" dirty="0" err="1" smtClean="0"/>
              <a:t>Britanija</a:t>
            </a:r>
            <a:r>
              <a:rPr lang="en-US" sz="800" dirty="0" smtClean="0"/>
              <a:t>, MONSTAT- </a:t>
            </a:r>
            <a:r>
              <a:rPr lang="en-US" sz="800" dirty="0" err="1" smtClean="0"/>
              <a:t>Crna</a:t>
            </a:r>
            <a:r>
              <a:rPr lang="en-US" sz="800" dirty="0" smtClean="0"/>
              <a:t> Gora, U.S. Bureau of Labor Statistics said Thursday- SAD, </a:t>
            </a:r>
            <a:r>
              <a:rPr lang="en-US" sz="800" dirty="0" err="1" smtClean="0"/>
              <a:t>Republički</a:t>
            </a:r>
            <a:r>
              <a:rPr lang="en-US" sz="800" dirty="0" smtClean="0"/>
              <a:t> </a:t>
            </a:r>
            <a:r>
              <a:rPr lang="en-US" sz="800" dirty="0" err="1" smtClean="0"/>
              <a:t>zavod</a:t>
            </a:r>
            <a:r>
              <a:rPr lang="en-US" sz="800" dirty="0" smtClean="0"/>
              <a:t> </a:t>
            </a:r>
            <a:r>
              <a:rPr lang="en-US" sz="800" dirty="0" err="1" smtClean="0"/>
              <a:t>za</a:t>
            </a:r>
            <a:r>
              <a:rPr lang="en-US" sz="800" dirty="0" smtClean="0"/>
              <a:t> </a:t>
            </a:r>
            <a:r>
              <a:rPr lang="en-US" sz="800" dirty="0" err="1" smtClean="0"/>
              <a:t>statistiku</a:t>
            </a:r>
            <a:endParaRPr lang="en-US" sz="800" dirty="0"/>
          </a:p>
        </p:txBody>
      </p:sp>
      <p:sp>
        <p:nvSpPr>
          <p:cNvPr id="22" name="Rectangle 21"/>
          <p:cNvSpPr/>
          <p:nvPr/>
        </p:nvSpPr>
        <p:spPr>
          <a:xfrm>
            <a:off x="508524" y="164892"/>
            <a:ext cx="102930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Ekonomisti</a:t>
            </a:r>
            <a:r>
              <a:rPr lang="en-US" sz="2400" dirty="0" smtClean="0"/>
              <a:t> prate </a:t>
            </a:r>
            <a:r>
              <a:rPr lang="en-US" sz="2400" dirty="0" err="1" smtClean="0"/>
              <a:t>kretanje</a:t>
            </a:r>
            <a:r>
              <a:rPr lang="en-US" sz="2400" dirty="0" smtClean="0"/>
              <a:t> </a:t>
            </a:r>
            <a:r>
              <a:rPr lang="en-US" sz="2400" dirty="0" err="1" smtClean="0"/>
              <a:t>opšteg</a:t>
            </a:r>
            <a:r>
              <a:rPr lang="en-US" sz="2400" dirty="0" smtClean="0"/>
              <a:t> </a:t>
            </a:r>
            <a:r>
              <a:rPr lang="en-US" sz="2400" dirty="0" err="1" smtClean="0"/>
              <a:t>nivoa</a:t>
            </a:r>
            <a:r>
              <a:rPr lang="en-US" sz="2400" dirty="0" smtClean="0"/>
              <a:t> </a:t>
            </a:r>
            <a:r>
              <a:rPr lang="en-US" sz="2400" dirty="0" err="1" smtClean="0"/>
              <a:t>cijena</a:t>
            </a:r>
            <a:r>
              <a:rPr lang="en-US" sz="2400" dirty="0" smtClean="0"/>
              <a:t> </a:t>
            </a:r>
            <a:r>
              <a:rPr lang="en-US" sz="2400" dirty="0" err="1" smtClean="0"/>
              <a:t>koristeći</a:t>
            </a:r>
            <a:r>
              <a:rPr lang="en-US" sz="2400" dirty="0" smtClean="0"/>
              <a:t> </a:t>
            </a:r>
            <a:r>
              <a:rPr lang="en-US" sz="2400" dirty="0" err="1" smtClean="0"/>
              <a:t>nekoliko</a:t>
            </a:r>
            <a:r>
              <a:rPr lang="en-US" sz="2400" dirty="0" smtClean="0"/>
              <a:t> </a:t>
            </a:r>
            <a:r>
              <a:rPr lang="en-US" sz="2400" dirty="0" err="1" smtClean="0"/>
              <a:t>različitih</a:t>
            </a:r>
            <a:r>
              <a:rPr lang="en-US" sz="2400" dirty="0" smtClean="0"/>
              <a:t> </a:t>
            </a:r>
            <a:r>
              <a:rPr lang="en-US" sz="2400" dirty="0" err="1" smtClean="0"/>
              <a:t>indeksa</a:t>
            </a:r>
            <a:r>
              <a:rPr lang="en-US" sz="2400" dirty="0" smtClean="0"/>
              <a:t> </a:t>
            </a:r>
            <a:r>
              <a:rPr lang="en-US" sz="2400" dirty="0" err="1" smtClean="0"/>
              <a:t>cijena</a:t>
            </a:r>
            <a:r>
              <a:rPr lang="en-US" sz="2400" dirty="0" smtClean="0"/>
              <a:t>. </a:t>
            </a:r>
            <a:r>
              <a:rPr lang="en-US" sz="2400" dirty="0" err="1" smtClean="0"/>
              <a:t>Jedan</a:t>
            </a:r>
            <a:r>
              <a:rPr lang="en-US" sz="2400" dirty="0" smtClean="0"/>
              <a:t> od </a:t>
            </a:r>
            <a:r>
              <a:rPr lang="en-US" sz="2400" dirty="0" err="1" smtClean="0"/>
              <a:t>najpopularnijih</a:t>
            </a:r>
            <a:r>
              <a:rPr lang="en-US" sz="2400" dirty="0" smtClean="0"/>
              <a:t> je </a:t>
            </a:r>
            <a:r>
              <a:rPr lang="en-US" sz="2400" b="1" dirty="0" err="1" smtClean="0"/>
              <a:t>indeks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potrošačkih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cijena</a:t>
            </a:r>
            <a:r>
              <a:rPr lang="en-US" sz="2400" dirty="0" smtClean="0"/>
              <a:t> (CPI) </a:t>
            </a:r>
            <a:r>
              <a:rPr lang="en-US" sz="2400" dirty="0" err="1" smtClean="0"/>
              <a:t>koji</a:t>
            </a:r>
            <a:r>
              <a:rPr lang="en-US" sz="2400" dirty="0" smtClean="0"/>
              <a:t> je </a:t>
            </a:r>
            <a:r>
              <a:rPr lang="en-US" sz="2400" dirty="0" err="1" smtClean="0"/>
              <a:t>pokazatelj</a:t>
            </a:r>
            <a:r>
              <a:rPr lang="en-US" sz="2400" dirty="0" smtClean="0"/>
              <a:t> </a:t>
            </a:r>
            <a:r>
              <a:rPr lang="en-US" sz="2400" dirty="0" err="1" smtClean="0"/>
              <a:t>prosječne</a:t>
            </a:r>
            <a:r>
              <a:rPr lang="en-US" sz="2400" dirty="0" smtClean="0"/>
              <a:t> </a:t>
            </a:r>
            <a:r>
              <a:rPr lang="en-US" sz="2400" dirty="0" err="1" smtClean="0"/>
              <a:t>promjene</a:t>
            </a:r>
            <a:r>
              <a:rPr lang="en-US" sz="2400" dirty="0" smtClean="0"/>
              <a:t> </a:t>
            </a:r>
            <a:r>
              <a:rPr lang="en-US" sz="2400" dirty="0" err="1" smtClean="0"/>
              <a:t>cijena</a:t>
            </a:r>
            <a:r>
              <a:rPr lang="en-US" sz="2400" dirty="0" smtClean="0"/>
              <a:t> </a:t>
            </a:r>
            <a:r>
              <a:rPr lang="en-US" sz="2400" dirty="0" err="1" smtClean="0"/>
              <a:t>svih</a:t>
            </a:r>
            <a:r>
              <a:rPr lang="en-US" sz="2400" dirty="0" smtClean="0"/>
              <a:t> </a:t>
            </a:r>
            <a:r>
              <a:rPr lang="en-US" sz="2400" dirty="0" err="1" smtClean="0"/>
              <a:t>proizvoda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usluga</a:t>
            </a:r>
            <a:r>
              <a:rPr lang="en-US" sz="2400" dirty="0" smtClean="0"/>
              <a:t> </a:t>
            </a:r>
            <a:r>
              <a:rPr lang="en-US" sz="2400" dirty="0" err="1" smtClean="0"/>
              <a:t>koje</a:t>
            </a:r>
            <a:r>
              <a:rPr lang="en-US" sz="2400" dirty="0" smtClean="0"/>
              <a:t> </a:t>
            </a:r>
            <a:r>
              <a:rPr lang="en-US" sz="2400" dirty="0" err="1" smtClean="0"/>
              <a:t>domaćinstva</a:t>
            </a:r>
            <a:r>
              <a:rPr lang="en-US" sz="2400" dirty="0" smtClean="0"/>
              <a:t> </a:t>
            </a:r>
            <a:r>
              <a:rPr lang="en-US" sz="2400" dirty="0" err="1" smtClean="0"/>
              <a:t>koriste</a:t>
            </a:r>
            <a:r>
              <a:rPr lang="en-US" sz="2400" dirty="0" smtClean="0"/>
              <a:t> u </a:t>
            </a:r>
            <a:r>
              <a:rPr lang="en-US" sz="2400" dirty="0" err="1" smtClean="0"/>
              <a:t>svrhu</a:t>
            </a:r>
            <a:r>
              <a:rPr lang="en-US" sz="2400" dirty="0" smtClean="0"/>
              <a:t> </a:t>
            </a:r>
            <a:r>
              <a:rPr lang="en-US" sz="2400" dirty="0" err="1" smtClean="0"/>
              <a:t>potrošnje</a:t>
            </a:r>
            <a:r>
              <a:rPr lang="en-US" sz="2400" dirty="0" smtClean="0"/>
              <a:t>. </a:t>
            </a:r>
            <a:r>
              <a:rPr lang="en-US" sz="2400" dirty="0" err="1" smtClean="0"/>
              <a:t>Procentualno</a:t>
            </a:r>
            <a:r>
              <a:rPr lang="en-US" sz="2400" dirty="0" smtClean="0"/>
              <a:t> </a:t>
            </a:r>
            <a:r>
              <a:rPr lang="en-US" sz="2400" dirty="0" err="1" smtClean="0"/>
              <a:t>povećanje</a:t>
            </a:r>
            <a:r>
              <a:rPr lang="en-US" sz="2400" dirty="0" smtClean="0"/>
              <a:t> CPI </a:t>
            </a:r>
            <a:r>
              <a:rPr lang="en-US" sz="2400" dirty="0" err="1" smtClean="0"/>
              <a:t>iz</a:t>
            </a:r>
            <a:r>
              <a:rPr lang="en-US" sz="2400" dirty="0" smtClean="0"/>
              <a:t> </a:t>
            </a:r>
            <a:r>
              <a:rPr lang="en-US" sz="2400" dirty="0" err="1" smtClean="0"/>
              <a:t>godine</a:t>
            </a:r>
            <a:r>
              <a:rPr lang="en-US" sz="2400" dirty="0" smtClean="0"/>
              <a:t> u </a:t>
            </a:r>
            <a:r>
              <a:rPr lang="en-US" sz="2400" dirty="0" err="1" smtClean="0"/>
              <a:t>godinu</a:t>
            </a:r>
            <a:r>
              <a:rPr lang="en-US" sz="2400" dirty="0" smtClean="0"/>
              <a:t> </a:t>
            </a:r>
            <a:r>
              <a:rPr lang="en-US" sz="2400" dirty="0" err="1" smtClean="0"/>
              <a:t>mjeri</a:t>
            </a:r>
            <a:r>
              <a:rPr lang="en-US" sz="2400" dirty="0" smtClean="0"/>
              <a:t> </a:t>
            </a:r>
            <a:r>
              <a:rPr lang="en-US" sz="2400" dirty="0" err="1" smtClean="0"/>
              <a:t>stopu</a:t>
            </a:r>
            <a:r>
              <a:rPr lang="en-US" sz="2400" dirty="0" smtClean="0"/>
              <a:t> </a:t>
            </a:r>
            <a:r>
              <a:rPr lang="en-US" sz="2400" dirty="0" err="1" smtClean="0"/>
              <a:t>inflacije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551688" y="5736602"/>
            <a:ext cx="10668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Podaci</a:t>
            </a:r>
            <a:r>
              <a:rPr lang="en-US" sz="2000" dirty="0" smtClean="0"/>
              <a:t> </a:t>
            </a:r>
            <a:r>
              <a:rPr lang="en-US" sz="2000" dirty="0" err="1" smtClean="0"/>
              <a:t>prikazuju</a:t>
            </a:r>
            <a:r>
              <a:rPr lang="en-US" sz="2000" dirty="0" smtClean="0"/>
              <a:t> da </a:t>
            </a:r>
            <a:r>
              <a:rPr lang="en-US" sz="2000" dirty="0" err="1" smtClean="0"/>
              <a:t>su</a:t>
            </a:r>
            <a:r>
              <a:rPr lang="en-US" sz="2000" dirty="0" smtClean="0"/>
              <a:t> u period od 2006-202</a:t>
            </a:r>
            <a:r>
              <a:rPr lang="sr-Latn-RS" sz="2000" dirty="0" smtClean="0"/>
              <a:t>2. godine</a:t>
            </a:r>
            <a:r>
              <a:rPr lang="en-US" sz="2000" dirty="0" smtClean="0"/>
              <a:t> </a:t>
            </a:r>
            <a:r>
              <a:rPr lang="en-US" sz="2000" dirty="0" err="1" smtClean="0"/>
              <a:t>najveće</a:t>
            </a:r>
            <a:r>
              <a:rPr lang="en-US" sz="2000" dirty="0" smtClean="0"/>
              <a:t> stope </a:t>
            </a:r>
            <a:r>
              <a:rPr lang="en-US" sz="2000" dirty="0" err="1" smtClean="0"/>
              <a:t>inflacije</a:t>
            </a:r>
            <a:r>
              <a:rPr lang="en-US" sz="2000" dirty="0" smtClean="0"/>
              <a:t> u </a:t>
            </a:r>
            <a:r>
              <a:rPr lang="en-US" sz="2000" dirty="0" err="1" smtClean="0"/>
              <a:t>posmatranim</a:t>
            </a:r>
            <a:r>
              <a:rPr lang="en-US" sz="2000" dirty="0" smtClean="0"/>
              <a:t> </a:t>
            </a:r>
            <a:r>
              <a:rPr lang="en-US" sz="2000" dirty="0" err="1" smtClean="0"/>
              <a:t>zemljama</a:t>
            </a:r>
            <a:r>
              <a:rPr lang="en-US" sz="2000" dirty="0" smtClean="0"/>
              <a:t> </a:t>
            </a:r>
            <a:r>
              <a:rPr lang="en-US" sz="2000" dirty="0" err="1" smtClean="0"/>
              <a:t>zabilježene</a:t>
            </a:r>
            <a:r>
              <a:rPr lang="en-US" sz="2000" dirty="0" smtClean="0"/>
              <a:t> u 2008. </a:t>
            </a:r>
            <a:r>
              <a:rPr lang="en-US" sz="2000" dirty="0" err="1" smtClean="0"/>
              <a:t>godini</a:t>
            </a:r>
            <a:r>
              <a:rPr lang="en-US" sz="2000" dirty="0" smtClean="0"/>
              <a:t>. </a:t>
            </a:r>
            <a:r>
              <a:rPr lang="sr-Latn-RS" sz="2000" dirty="0" smtClean="0"/>
              <a:t>R</a:t>
            </a:r>
            <a:r>
              <a:rPr lang="en-US" sz="2000" dirty="0" err="1" smtClean="0"/>
              <a:t>ast</a:t>
            </a:r>
            <a:r>
              <a:rPr lang="en-US" sz="2000" dirty="0" smtClean="0"/>
              <a:t> </a:t>
            </a:r>
            <a:r>
              <a:rPr lang="en-US" sz="2000" dirty="0" err="1" smtClean="0"/>
              <a:t>stopa</a:t>
            </a:r>
            <a:r>
              <a:rPr lang="en-US" sz="2000" dirty="0" smtClean="0"/>
              <a:t> </a:t>
            </a:r>
            <a:r>
              <a:rPr lang="en-US" sz="2000" dirty="0" err="1" smtClean="0"/>
              <a:t>inflacije</a:t>
            </a:r>
            <a:r>
              <a:rPr lang="en-US" sz="2000" dirty="0" smtClean="0"/>
              <a:t> </a:t>
            </a:r>
            <a:r>
              <a:rPr lang="sr-Latn-RS" sz="2000" dirty="0" smtClean="0"/>
              <a:t>započet</a:t>
            </a:r>
            <a:r>
              <a:rPr lang="en-US" sz="2000" dirty="0" smtClean="0"/>
              <a:t> je u 2021. </a:t>
            </a:r>
            <a:r>
              <a:rPr lang="en-US" sz="2000" dirty="0" err="1" smtClean="0"/>
              <a:t>godini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r>
              <a:rPr lang="en-US" sz="2000" dirty="0" err="1" smtClean="0"/>
              <a:t>Najveći</a:t>
            </a:r>
            <a:r>
              <a:rPr lang="en-US" sz="2000" dirty="0" smtClean="0"/>
              <a:t> </a:t>
            </a:r>
            <a:r>
              <a:rPr lang="en-US" sz="2000" dirty="0" err="1" smtClean="0"/>
              <a:t>rast</a:t>
            </a:r>
            <a:r>
              <a:rPr lang="en-US" sz="2000" dirty="0" smtClean="0"/>
              <a:t> </a:t>
            </a:r>
            <a:r>
              <a:rPr lang="en-US" sz="2000" dirty="0" err="1" smtClean="0"/>
              <a:t>inflacije</a:t>
            </a:r>
            <a:r>
              <a:rPr lang="en-US" sz="2000" dirty="0" smtClean="0"/>
              <a:t> u 2022. </a:t>
            </a:r>
            <a:r>
              <a:rPr lang="en-US" sz="2000" dirty="0" err="1" smtClean="0"/>
              <a:t>godini</a:t>
            </a:r>
            <a:r>
              <a:rPr lang="en-US" sz="2000" dirty="0" smtClean="0"/>
              <a:t> </a:t>
            </a:r>
            <a:r>
              <a:rPr lang="en-US" sz="2000" dirty="0" err="1" smtClean="0"/>
              <a:t>zabilježila</a:t>
            </a:r>
            <a:r>
              <a:rPr lang="en-US" sz="2000" dirty="0" smtClean="0"/>
              <a:t> je </a:t>
            </a:r>
            <a:r>
              <a:rPr lang="en-US" sz="2000" dirty="0" err="1" smtClean="0"/>
              <a:t>Crna</a:t>
            </a:r>
            <a:r>
              <a:rPr lang="en-US" sz="2000" dirty="0" smtClean="0"/>
              <a:t> Gora.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02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err="1"/>
              <a:t>Investiranje</a:t>
            </a:r>
            <a:r>
              <a:rPr lang="en-US" b="1" dirty="0"/>
              <a:t> </a:t>
            </a:r>
            <a:r>
              <a:rPr lang="en-US" b="1" dirty="0" err="1"/>
              <a:t>sredstava</a:t>
            </a:r>
            <a:r>
              <a:rPr lang="en-US" b="1" dirty="0"/>
              <a:t> </a:t>
            </a:r>
            <a:r>
              <a:rPr lang="en-US" b="1" dirty="0" err="1"/>
              <a:t>društava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osiguranje</a:t>
            </a:r>
            <a:r>
              <a:rPr lang="en-US" b="1" dirty="0"/>
              <a:t> u </a:t>
            </a:r>
            <a:r>
              <a:rPr lang="en-US" b="1" dirty="0" err="1"/>
              <a:t>Crnoj</a:t>
            </a:r>
            <a:r>
              <a:rPr lang="en-US" b="1" dirty="0"/>
              <a:t> Gori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6" y="977238"/>
            <a:ext cx="11804906" cy="4408577"/>
          </a:xfrm>
        </p:spPr>
        <p:txBody>
          <a:bodyPr/>
          <a:lstStyle/>
          <a:p>
            <a:pPr marL="1427163" indent="-1427163" algn="ctr">
              <a:buNone/>
            </a:pPr>
            <a:r>
              <a:rPr lang="en-US" b="1" dirty="0" err="1"/>
              <a:t>Tabela</a:t>
            </a:r>
            <a:r>
              <a:rPr lang="en-US" b="1" dirty="0"/>
              <a:t> 2.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u </a:t>
            </a:r>
            <a:r>
              <a:rPr lang="en-US" dirty="0" err="1"/>
              <a:t>Crnoj</a:t>
            </a:r>
            <a:r>
              <a:rPr lang="en-US" dirty="0"/>
              <a:t> </a:t>
            </a:r>
            <a:r>
              <a:rPr lang="en-US" dirty="0" err="1"/>
              <a:t>gori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2017-2021.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570076"/>
              </p:ext>
            </p:extLst>
          </p:nvPr>
        </p:nvGraphicFramePr>
        <p:xfrm>
          <a:off x="274318" y="1809525"/>
          <a:ext cx="11612884" cy="3187158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746506">
                  <a:extLst>
                    <a:ext uri="{9D8B030D-6E8A-4147-A177-3AD203B41FA5}">
                      <a16:colId xmlns:a16="http://schemas.microsoft.com/office/drawing/2014/main" val="2497085978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3262482902"/>
                    </a:ext>
                  </a:extLst>
                </a:gridCol>
                <a:gridCol w="826031">
                  <a:extLst>
                    <a:ext uri="{9D8B030D-6E8A-4147-A177-3AD203B41FA5}">
                      <a16:colId xmlns:a16="http://schemas.microsoft.com/office/drawing/2014/main" val="3865195219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812955932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3462456007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3855554772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4287192756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4286276304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3356724280"/>
                    </a:ext>
                  </a:extLst>
                </a:gridCol>
                <a:gridCol w="1022775">
                  <a:extLst>
                    <a:ext uri="{9D8B030D-6E8A-4147-A177-3AD203B41FA5}">
                      <a16:colId xmlns:a16="http://schemas.microsoft.com/office/drawing/2014/main" val="2465546175"/>
                    </a:ext>
                  </a:extLst>
                </a:gridCol>
                <a:gridCol w="856794">
                  <a:extLst>
                    <a:ext uri="{9D8B030D-6E8A-4147-A177-3AD203B41FA5}">
                      <a16:colId xmlns:a16="http://schemas.microsoft.com/office/drawing/2014/main" val="4115066786"/>
                    </a:ext>
                  </a:extLst>
                </a:gridCol>
              </a:tblGrid>
              <a:tr h="161019"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</a:rPr>
                        <a:t>2017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</a:rPr>
                        <a:t>2018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</a:rPr>
                        <a:t>2019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>
                          <a:effectLst/>
                        </a:rPr>
                        <a:t>2020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800" dirty="0">
                          <a:effectLst/>
                        </a:rPr>
                        <a:t>2021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654238"/>
                  </a:ext>
                </a:extLst>
              </a:tr>
              <a:tr h="112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Neživotno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Neživotno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Neživotno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Neživotno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Neživotno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Životno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19162682"/>
                  </a:ext>
                </a:extLst>
              </a:tr>
              <a:tr h="16101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Akcije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2,4%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0,3%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2,5%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0,2%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2,4%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2,2%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0,1%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2,2%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0,0%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1306051"/>
                  </a:ext>
                </a:extLst>
              </a:tr>
              <a:tr h="3220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Državne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obveznice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69,7%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95,6%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71%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96,6%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71,4%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97%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70,6%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98,7%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71,9%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97,8%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5953006"/>
                  </a:ext>
                </a:extLst>
              </a:tr>
              <a:tr h="16101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Depoziti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8,0%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2,5%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7,1%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2,2%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8,8%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2,2%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10,3%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0,6%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6,9%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0,8%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06136266"/>
                  </a:ext>
                </a:extLst>
              </a:tr>
              <a:tr h="3220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Investicione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nekretnine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7,5%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1,1%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6,9%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0,9%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4,0%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0,7%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3,9%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0,6%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4,2%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0,8%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98870842"/>
                  </a:ext>
                </a:extLst>
              </a:tr>
              <a:tr h="16101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Gotovina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1,3%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0,4%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1,8%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2,3%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2,2%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2,4%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0,5%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4827295"/>
                  </a:ext>
                </a:extLst>
              </a:tr>
              <a:tr h="80509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Udio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reosiguravača</a:t>
                      </a:r>
                      <a:r>
                        <a:rPr lang="en-US" sz="1600" dirty="0">
                          <a:effectLst/>
                        </a:rPr>
                        <a:t> u </a:t>
                      </a:r>
                      <a:r>
                        <a:rPr lang="en-US" sz="1600" dirty="0" err="1">
                          <a:effectLst/>
                        </a:rPr>
                        <a:t>tehničkim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rezervama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11,1%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0,0%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10,6</a:t>
                      </a:r>
                      <a:r>
                        <a:rPr lang="sr-Latn-R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11,0%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10,8%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12,3%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0065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52777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51559" y="4990322"/>
            <a:ext cx="96652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err="1" smtClean="0"/>
              <a:t>Izvor</a:t>
            </a:r>
            <a:r>
              <a:rPr lang="en-US" sz="800" dirty="0" smtClean="0"/>
              <a:t>: </a:t>
            </a:r>
            <a:r>
              <a:rPr lang="en-US" sz="800" dirty="0" err="1" smtClean="0"/>
              <a:t>Izvještaji</a:t>
            </a:r>
            <a:r>
              <a:rPr lang="en-US" sz="800" dirty="0" smtClean="0"/>
              <a:t> o </a:t>
            </a:r>
            <a:r>
              <a:rPr lang="en-US" sz="800" dirty="0" err="1" smtClean="0"/>
              <a:t>stanju</a:t>
            </a:r>
            <a:r>
              <a:rPr lang="en-US" sz="800" dirty="0" smtClean="0"/>
              <a:t> </a:t>
            </a:r>
            <a:r>
              <a:rPr lang="en-US" sz="800" dirty="0" err="1" smtClean="0"/>
              <a:t>na</a:t>
            </a:r>
            <a:r>
              <a:rPr lang="en-US" sz="800" dirty="0" smtClean="0"/>
              <a:t> </a:t>
            </a:r>
            <a:r>
              <a:rPr lang="en-US" sz="800" dirty="0" err="1" smtClean="0"/>
              <a:t>tržištu</a:t>
            </a:r>
            <a:r>
              <a:rPr lang="en-US" sz="800" dirty="0" smtClean="0"/>
              <a:t> </a:t>
            </a:r>
            <a:r>
              <a:rPr lang="en-US" sz="800" dirty="0" err="1" smtClean="0"/>
              <a:t>osiguranja</a:t>
            </a:r>
            <a:r>
              <a:rPr lang="en-US" sz="800" dirty="0" smtClean="0"/>
              <a:t> u </a:t>
            </a:r>
            <a:r>
              <a:rPr lang="en-US" sz="800" dirty="0" err="1" smtClean="0"/>
              <a:t>Crnoj</a:t>
            </a:r>
            <a:r>
              <a:rPr lang="en-US" sz="800" dirty="0" smtClean="0"/>
              <a:t> Gori 2017-2021, </a:t>
            </a:r>
            <a:r>
              <a:rPr lang="en-US" sz="800" dirty="0" err="1" smtClean="0"/>
              <a:t>Agencija</a:t>
            </a:r>
            <a:r>
              <a:rPr lang="en-US" sz="800" dirty="0" smtClean="0"/>
              <a:t> </a:t>
            </a:r>
            <a:r>
              <a:rPr lang="en-US" sz="800" dirty="0" err="1" smtClean="0"/>
              <a:t>za</a:t>
            </a:r>
            <a:r>
              <a:rPr lang="en-US" sz="800" dirty="0" smtClean="0"/>
              <a:t> </a:t>
            </a:r>
            <a:r>
              <a:rPr lang="en-US" sz="800" dirty="0" err="1" smtClean="0"/>
              <a:t>nadzor</a:t>
            </a:r>
            <a:r>
              <a:rPr lang="en-US" sz="800" dirty="0" smtClean="0"/>
              <a:t> </a:t>
            </a:r>
            <a:r>
              <a:rPr lang="en-US" sz="800" dirty="0" err="1" smtClean="0"/>
              <a:t>osiguranja</a:t>
            </a:r>
            <a:r>
              <a:rPr lang="en-US" sz="800" dirty="0" smtClean="0"/>
              <a:t>- </a:t>
            </a:r>
            <a:r>
              <a:rPr lang="en-US" sz="800" dirty="0" err="1" smtClean="0"/>
              <a:t>Crna</a:t>
            </a:r>
            <a:r>
              <a:rPr lang="en-US" sz="800" dirty="0" smtClean="0"/>
              <a:t> Gora, https://www.ano.me/</a:t>
            </a:r>
            <a:endParaRPr lang="en-US" sz="800" dirty="0"/>
          </a:p>
        </p:txBody>
      </p:sp>
      <p:sp>
        <p:nvSpPr>
          <p:cNvPr id="7" name="Rectangle 6"/>
          <p:cNvSpPr/>
          <p:nvPr/>
        </p:nvSpPr>
        <p:spPr>
          <a:xfrm>
            <a:off x="542544" y="5239967"/>
            <a:ext cx="113446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Pravilnik</a:t>
            </a:r>
            <a:r>
              <a:rPr lang="en-US" sz="2400" dirty="0" smtClean="0"/>
              <a:t> </a:t>
            </a:r>
            <a:r>
              <a:rPr lang="en-US" sz="2400" dirty="0"/>
              <a:t>o </a:t>
            </a:r>
            <a:r>
              <a:rPr lang="en-US" sz="2400" dirty="0" err="1"/>
              <a:t>deponovanju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ulaganju</a:t>
            </a:r>
            <a:r>
              <a:rPr lang="en-US" sz="2400" dirty="0"/>
              <a:t> </a:t>
            </a:r>
            <a:r>
              <a:rPr lang="en-US" sz="2400" dirty="0" err="1"/>
              <a:t>sredstava</a:t>
            </a:r>
            <a:r>
              <a:rPr lang="en-US" sz="2400" dirty="0"/>
              <a:t> </a:t>
            </a:r>
            <a:r>
              <a:rPr lang="en-US" sz="2400" dirty="0" err="1"/>
              <a:t>tehničkih</a:t>
            </a:r>
            <a:r>
              <a:rPr lang="en-US" sz="2400" dirty="0"/>
              <a:t> </a:t>
            </a:r>
            <a:r>
              <a:rPr lang="en-US" sz="2400" dirty="0" err="1"/>
              <a:t>rezervi</a:t>
            </a:r>
            <a:r>
              <a:rPr lang="en-US" sz="2400" dirty="0"/>
              <a:t>  </a:t>
            </a:r>
            <a:r>
              <a:rPr lang="en-US" sz="2400" dirty="0" err="1"/>
              <a:t>društva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osiguranje</a:t>
            </a:r>
            <a:r>
              <a:rPr lang="en-US" sz="2400" dirty="0"/>
              <a:t> ("</a:t>
            </a:r>
            <a:r>
              <a:rPr lang="en-US" sz="2400" dirty="0" err="1"/>
              <a:t>Službeni</a:t>
            </a:r>
            <a:r>
              <a:rPr lang="en-US" sz="2400" dirty="0"/>
              <a:t> list </a:t>
            </a:r>
            <a:r>
              <a:rPr lang="en-US" sz="2400" dirty="0" err="1"/>
              <a:t>Crne</a:t>
            </a:r>
            <a:r>
              <a:rPr lang="en-US" sz="2400" dirty="0"/>
              <a:t> Gore", br. 141/22 od 19.12.2022</a:t>
            </a:r>
            <a:r>
              <a:rPr lang="en-US" sz="2400" dirty="0" smtClean="0"/>
              <a:t>) </a:t>
            </a:r>
            <a:r>
              <a:rPr lang="sr-Latn-RS" sz="2400" dirty="0" smtClean="0"/>
              <a:t>definiše </a:t>
            </a:r>
            <a:r>
              <a:rPr lang="en-US" sz="2400" dirty="0"/>
              <a:t>tip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opseg</a:t>
            </a:r>
            <a:r>
              <a:rPr lang="en-US" sz="2400" dirty="0"/>
              <a:t> u </a:t>
            </a:r>
            <a:r>
              <a:rPr lang="en-US" sz="2400" dirty="0" err="1"/>
              <a:t>kojem</a:t>
            </a:r>
            <a:r>
              <a:rPr lang="en-US" sz="2400" dirty="0"/>
              <a:t> </a:t>
            </a:r>
            <a:r>
              <a:rPr lang="sr-Latn-RS" sz="2400" dirty="0" smtClean="0"/>
              <a:t>se </a:t>
            </a:r>
            <a:r>
              <a:rPr lang="en-US" sz="2400" dirty="0" err="1" smtClean="0"/>
              <a:t>izv</a:t>
            </a:r>
            <a:r>
              <a:rPr lang="sr-Latn-RS" sz="2400" smtClean="0"/>
              <a:t>j</a:t>
            </a:r>
            <a:r>
              <a:rPr lang="en-US" sz="2400" smtClean="0"/>
              <a:t>esne</a:t>
            </a:r>
            <a:r>
              <a:rPr lang="en-US" sz="2400" dirty="0" smtClean="0"/>
              <a:t> </a:t>
            </a:r>
            <a:r>
              <a:rPr lang="en-US" sz="2400" dirty="0" err="1"/>
              <a:t>vrste</a:t>
            </a:r>
            <a:r>
              <a:rPr lang="en-US" sz="2400" dirty="0"/>
              <a:t> </a:t>
            </a:r>
            <a:r>
              <a:rPr lang="en-US" sz="2400" dirty="0" err="1"/>
              <a:t>aktiva</a:t>
            </a:r>
            <a:r>
              <a:rPr lang="en-US" sz="2400" dirty="0"/>
              <a:t>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koristiti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pokriće</a:t>
            </a:r>
            <a:r>
              <a:rPr lang="en-US" sz="2400" dirty="0"/>
              <a:t> </a:t>
            </a:r>
            <a:r>
              <a:rPr lang="en-US" sz="2400" dirty="0" err="1"/>
              <a:t>tehničkih</a:t>
            </a:r>
            <a:r>
              <a:rPr lang="en-US" sz="2400" dirty="0"/>
              <a:t> </a:t>
            </a:r>
            <a:r>
              <a:rPr lang="en-US" sz="2400" dirty="0" err="1" smtClean="0"/>
              <a:t>rezervi</a:t>
            </a:r>
            <a:r>
              <a:rPr lang="sr-Latn-RS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751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98" y="164002"/>
            <a:ext cx="10878312" cy="5687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l-SI" dirty="0"/>
              <a:t>Principi na kojima mora biti zasnovana investiciona politika osiguravača su: sigurnost, profitabilnost i likvidnost. </a:t>
            </a:r>
            <a:r>
              <a:rPr lang="sl-SI" i="1" dirty="0"/>
              <a:t> </a:t>
            </a:r>
            <a:r>
              <a:rPr lang="en-US" dirty="0" err="1" smtClean="0"/>
              <a:t>Posebnu</a:t>
            </a:r>
            <a:r>
              <a:rPr lang="en-US" dirty="0" smtClean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obratiti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usklađivanje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ročnom</a:t>
            </a:r>
            <a:r>
              <a:rPr lang="en-US" dirty="0"/>
              <a:t> </a:t>
            </a:r>
            <a:r>
              <a:rPr lang="en-US" dirty="0" err="1"/>
              <a:t>strukturom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r>
              <a:rPr lang="en-US" dirty="0" err="1" smtClean="0"/>
              <a:t>Investicioni</a:t>
            </a:r>
            <a:r>
              <a:rPr lang="en-US" dirty="0" smtClean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toga da 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kompaniji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životno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neživotno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.</a:t>
            </a:r>
            <a:r>
              <a:rPr lang="en-US" baseline="30000" dirty="0"/>
              <a:t> </a:t>
            </a:r>
            <a:r>
              <a:rPr lang="en-US" dirty="0"/>
              <a:t> </a:t>
            </a:r>
            <a:endParaRPr lang="sr-Latn-RS" dirty="0" smtClean="0"/>
          </a:p>
          <a:p>
            <a:pPr marL="0" indent="0" algn="just">
              <a:buNone/>
            </a:pPr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b="1" dirty="0"/>
              <a:t>u </a:t>
            </a:r>
            <a:r>
              <a:rPr lang="en-US" b="1" dirty="0" err="1"/>
              <a:t>društvima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životno</a:t>
            </a:r>
            <a:r>
              <a:rPr lang="en-US" b="1" dirty="0"/>
              <a:t> </a:t>
            </a:r>
            <a:r>
              <a:rPr lang="en-US" b="1" dirty="0" err="1"/>
              <a:t>osiguranje</a:t>
            </a:r>
            <a:r>
              <a:rPr lang="en-US" b="1" dirty="0"/>
              <a:t>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sklapaju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</a:t>
            </a:r>
            <a:r>
              <a:rPr lang="en-US" dirty="0" err="1"/>
              <a:t>životni</a:t>
            </a:r>
            <a:r>
              <a:rPr lang="en-US" dirty="0"/>
              <a:t> </a:t>
            </a:r>
            <a:r>
              <a:rPr lang="en-US" dirty="0" err="1"/>
              <a:t>osiguravači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planiraju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u </a:t>
            </a:r>
            <a:r>
              <a:rPr lang="en-US" dirty="0" err="1"/>
              <a:t>dužem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a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i="1" dirty="0" err="1"/>
              <a:t>rizik</a:t>
            </a:r>
            <a:r>
              <a:rPr lang="en-US" i="1" dirty="0"/>
              <a:t> </a:t>
            </a:r>
            <a:r>
              <a:rPr lang="en-US" i="1" dirty="0" err="1"/>
              <a:t>kamatne</a:t>
            </a:r>
            <a:r>
              <a:rPr lang="en-US" i="1" dirty="0"/>
              <a:t> stope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 </a:t>
            </a:r>
            <a:r>
              <a:rPr lang="sr-Latn-RS" dirty="0" smtClean="0"/>
              <a:t>Ž</a:t>
            </a:r>
            <a:r>
              <a:rPr lang="en-US" dirty="0" err="1" smtClean="0"/>
              <a:t>ivotni</a:t>
            </a:r>
            <a:r>
              <a:rPr lang="en-US" dirty="0" smtClean="0"/>
              <a:t> </a:t>
            </a:r>
            <a:r>
              <a:rPr lang="en-US" dirty="0" err="1"/>
              <a:t>osiguravači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imunizacije</a:t>
            </a:r>
            <a:r>
              <a:rPr lang="en-US" dirty="0"/>
              <a:t>,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optimizacije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scenarija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b="1" dirty="0" err="1"/>
              <a:t>Društva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neživotna</a:t>
            </a:r>
            <a:r>
              <a:rPr lang="en-US" b="1" dirty="0"/>
              <a:t> </a:t>
            </a:r>
            <a:r>
              <a:rPr lang="en-US" b="1" dirty="0" err="1"/>
              <a:t>osiguranja</a:t>
            </a:r>
            <a:r>
              <a:rPr lang="en-US" b="1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sklapaju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šteta</a:t>
            </a:r>
            <a:r>
              <a:rPr lang="en-US" dirty="0"/>
              <a:t> </a:t>
            </a:r>
            <a:r>
              <a:rPr lang="en-US" dirty="0" err="1"/>
              <a:t>stohastične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predvideti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životno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komplikuje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usklađivanju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i="1" dirty="0" err="1"/>
              <a:t>upravljanje</a:t>
            </a:r>
            <a:r>
              <a:rPr lang="en-US" i="1" dirty="0"/>
              <a:t> </a:t>
            </a:r>
            <a:r>
              <a:rPr lang="en-US" i="1" dirty="0" err="1"/>
              <a:t>rizikom</a:t>
            </a:r>
            <a:r>
              <a:rPr lang="en-US" i="1" dirty="0"/>
              <a:t> </a:t>
            </a:r>
            <a:r>
              <a:rPr lang="en-US" i="1" dirty="0" err="1"/>
              <a:t>likvidnosti</a:t>
            </a:r>
            <a:r>
              <a:rPr lang="en-US" i="1" dirty="0"/>
              <a:t> </a:t>
            </a:r>
            <a:r>
              <a:rPr lang="en-US" dirty="0" err="1"/>
              <a:t>najvažnijim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ALM.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" y="566928"/>
            <a:ext cx="11722608" cy="58020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Istraživanja</a:t>
            </a:r>
            <a:r>
              <a:rPr lang="en-US" sz="3200" dirty="0" smtClean="0"/>
              <a:t> </a:t>
            </a:r>
            <a:r>
              <a:rPr lang="en-US" sz="3200" dirty="0" err="1"/>
              <a:t>vezana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uticaj</a:t>
            </a:r>
            <a:r>
              <a:rPr lang="en-US" sz="3200" dirty="0"/>
              <a:t> </a:t>
            </a:r>
            <a:r>
              <a:rPr lang="en-US" sz="3200" dirty="0" err="1"/>
              <a:t>inflacije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finansijske</a:t>
            </a:r>
            <a:r>
              <a:rPr lang="en-US" sz="3200" dirty="0"/>
              <a:t> </a:t>
            </a:r>
            <a:r>
              <a:rPr lang="en-US" sz="3200" dirty="0" err="1"/>
              <a:t>instrumente</a:t>
            </a:r>
            <a:r>
              <a:rPr lang="en-US" sz="3200" dirty="0"/>
              <a:t> </a:t>
            </a:r>
            <a:r>
              <a:rPr lang="en-US" sz="3200" dirty="0" err="1"/>
              <a:t>govore</a:t>
            </a:r>
            <a:r>
              <a:rPr lang="en-US" sz="3200" dirty="0"/>
              <a:t> da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ovom</a:t>
            </a:r>
            <a:r>
              <a:rPr lang="en-US" sz="3200" dirty="0"/>
              <a:t> </a:t>
            </a:r>
            <a:r>
              <a:rPr lang="en-US" sz="3200" dirty="0" err="1"/>
              <a:t>riziku</a:t>
            </a:r>
            <a:r>
              <a:rPr lang="en-US" sz="3200" dirty="0"/>
              <a:t> </a:t>
            </a:r>
            <a:r>
              <a:rPr lang="en-US" sz="3200" dirty="0" err="1"/>
              <a:t>najviše</a:t>
            </a:r>
            <a:r>
              <a:rPr lang="en-US" sz="3200" dirty="0"/>
              <a:t> </a:t>
            </a:r>
            <a:r>
              <a:rPr lang="en-US" sz="3200" dirty="0" err="1"/>
              <a:t>izloženi</a:t>
            </a:r>
            <a:r>
              <a:rPr lang="en-US" sz="3200" dirty="0"/>
              <a:t> </a:t>
            </a:r>
            <a:r>
              <a:rPr lang="en-US" sz="3200" dirty="0" err="1"/>
              <a:t>instrumenti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fiksnim</a:t>
            </a:r>
            <a:r>
              <a:rPr lang="en-US" sz="3200" dirty="0"/>
              <a:t> </a:t>
            </a:r>
            <a:r>
              <a:rPr lang="en-US" sz="3200" dirty="0" err="1"/>
              <a:t>prihodom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što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obveznice</a:t>
            </a:r>
            <a:r>
              <a:rPr lang="en-US" sz="3200" dirty="0"/>
              <a:t>, </a:t>
            </a:r>
            <a:r>
              <a:rPr lang="en-US" sz="3200" dirty="0" err="1"/>
              <a:t>jer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i="1" dirty="0" err="1"/>
              <a:t>prinosi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ove</a:t>
            </a:r>
            <a:r>
              <a:rPr lang="en-US" sz="3200" dirty="0"/>
              <a:t> </a:t>
            </a:r>
            <a:r>
              <a:rPr lang="en-US" sz="3200" dirty="0" err="1"/>
              <a:t>instrumente</a:t>
            </a:r>
            <a:r>
              <a:rPr lang="en-US" sz="3200" dirty="0"/>
              <a:t> </a:t>
            </a:r>
            <a:r>
              <a:rPr lang="en-US" sz="3200" i="1" dirty="0"/>
              <a:t>u </a:t>
            </a:r>
            <a:r>
              <a:rPr lang="en-US" sz="3200" i="1" dirty="0" err="1"/>
              <a:t>negativnoj</a:t>
            </a:r>
            <a:r>
              <a:rPr lang="en-US" sz="3200" i="1" dirty="0"/>
              <a:t> </a:t>
            </a:r>
            <a:r>
              <a:rPr lang="en-US" sz="3200" i="1" dirty="0" err="1"/>
              <a:t>korelaciji</a:t>
            </a:r>
            <a:r>
              <a:rPr lang="en-US" sz="3200" i="1" dirty="0"/>
              <a:t> </a:t>
            </a:r>
            <a:r>
              <a:rPr lang="en-US" sz="3200" i="1" dirty="0" err="1"/>
              <a:t>sa</a:t>
            </a:r>
            <a:r>
              <a:rPr lang="en-US" sz="3200" i="1" dirty="0"/>
              <a:t> </a:t>
            </a:r>
            <a:r>
              <a:rPr lang="en-US" sz="3200" i="1" dirty="0" err="1"/>
              <a:t>inflacijom</a:t>
            </a:r>
            <a:r>
              <a:rPr lang="en-US" sz="3200" dirty="0"/>
              <a:t>, </a:t>
            </a:r>
            <a:r>
              <a:rPr lang="en-US" sz="3200" dirty="0" err="1"/>
              <a:t>dok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prinosi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nekretnine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akcije</a:t>
            </a:r>
            <a:r>
              <a:rPr lang="en-US" sz="3200" dirty="0"/>
              <a:t> </a:t>
            </a:r>
            <a:r>
              <a:rPr lang="en-US" sz="3200" i="1" dirty="0"/>
              <a:t>u </a:t>
            </a:r>
            <a:r>
              <a:rPr lang="en-US" sz="3200" i="1" dirty="0" err="1"/>
              <a:t>pozitivnoj</a:t>
            </a:r>
            <a:r>
              <a:rPr lang="en-US" sz="3200" i="1" dirty="0"/>
              <a:t> </a:t>
            </a:r>
            <a:r>
              <a:rPr lang="en-US" sz="3200" i="1" dirty="0" err="1"/>
              <a:t>korelaciji</a:t>
            </a:r>
            <a:r>
              <a:rPr lang="en-US" sz="3200" i="1" dirty="0"/>
              <a:t> </a:t>
            </a:r>
            <a:r>
              <a:rPr lang="en-US" sz="3200" i="1" dirty="0" err="1"/>
              <a:t>sa</a:t>
            </a:r>
            <a:r>
              <a:rPr lang="en-US" sz="3200" i="1" dirty="0"/>
              <a:t> </a:t>
            </a:r>
            <a:r>
              <a:rPr lang="en-US" sz="3200" i="1" dirty="0" err="1"/>
              <a:t>inflacijom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err="1"/>
              <a:t>Kako</a:t>
            </a:r>
            <a:r>
              <a:rPr lang="en-US" sz="3200" dirty="0"/>
              <a:t> bi se </a:t>
            </a:r>
            <a:r>
              <a:rPr lang="en-US" sz="3200" dirty="0" err="1"/>
              <a:t>zaštitili</a:t>
            </a:r>
            <a:r>
              <a:rPr lang="en-US" sz="3200" dirty="0"/>
              <a:t> od </a:t>
            </a:r>
            <a:r>
              <a:rPr lang="en-US" sz="3200" dirty="0" err="1"/>
              <a:t>rizika</a:t>
            </a:r>
            <a:r>
              <a:rPr lang="en-US" sz="3200" dirty="0"/>
              <a:t> </a:t>
            </a:r>
            <a:r>
              <a:rPr lang="en-US" sz="3200" dirty="0" err="1"/>
              <a:t>inflacije</a:t>
            </a:r>
            <a:r>
              <a:rPr lang="en-US" sz="3200" dirty="0"/>
              <a:t> u </a:t>
            </a:r>
            <a:r>
              <a:rPr lang="en-US" sz="3200" dirty="0" err="1"/>
              <a:t>Velikoj</a:t>
            </a:r>
            <a:r>
              <a:rPr lang="en-US" sz="3200" dirty="0"/>
              <a:t> </a:t>
            </a:r>
            <a:r>
              <a:rPr lang="en-US" sz="3200" dirty="0" err="1"/>
              <a:t>Britaniji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početkom</a:t>
            </a:r>
            <a:r>
              <a:rPr lang="en-US" sz="3200" dirty="0"/>
              <a:t> 1980-ih </a:t>
            </a:r>
            <a:r>
              <a:rPr lang="en-US" sz="3200" dirty="0" err="1"/>
              <a:t>uvedene</a:t>
            </a:r>
            <a:r>
              <a:rPr lang="en-US" sz="3200" dirty="0"/>
              <a:t>  </a:t>
            </a:r>
            <a:r>
              <a:rPr lang="en-US" sz="3200" b="1" i="1" dirty="0" err="1"/>
              <a:t>obveznice</a:t>
            </a:r>
            <a:r>
              <a:rPr lang="en-US" sz="3200" b="1" i="1" dirty="0"/>
              <a:t> </a:t>
            </a:r>
            <a:r>
              <a:rPr lang="en-US" sz="3200" b="1" i="1" dirty="0" err="1"/>
              <a:t>vezane</a:t>
            </a:r>
            <a:r>
              <a:rPr lang="en-US" sz="3200" b="1" i="1" dirty="0"/>
              <a:t> </a:t>
            </a:r>
            <a:r>
              <a:rPr lang="en-US" sz="3200" b="1" i="1" dirty="0" err="1"/>
              <a:t>za</a:t>
            </a:r>
            <a:r>
              <a:rPr lang="en-US" sz="3200" b="1" i="1" dirty="0"/>
              <a:t> </a:t>
            </a:r>
            <a:r>
              <a:rPr lang="en-US" sz="3200" b="1" i="1" dirty="0" err="1"/>
              <a:t>inflaciju</a:t>
            </a:r>
            <a:r>
              <a:rPr lang="sr-Latn-RS" sz="3200" dirty="0"/>
              <a:t>.</a:t>
            </a:r>
            <a:r>
              <a:rPr lang="en-US" sz="3200" dirty="0"/>
              <a:t> </a:t>
            </a:r>
            <a:r>
              <a:rPr lang="en-US" sz="3200" dirty="0" err="1"/>
              <a:t>Ovo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uglavnom</a:t>
            </a:r>
            <a:r>
              <a:rPr lang="en-US" sz="3200" dirty="0"/>
              <a:t> </a:t>
            </a:r>
            <a:r>
              <a:rPr lang="en-US" sz="3200" dirty="0" err="1"/>
              <a:t>državne</a:t>
            </a:r>
            <a:r>
              <a:rPr lang="en-US" sz="3200" dirty="0"/>
              <a:t> </a:t>
            </a:r>
            <a:r>
              <a:rPr lang="en-US" sz="3200" dirty="0" err="1"/>
              <a:t>obveznice</a:t>
            </a:r>
            <a:r>
              <a:rPr lang="en-US" sz="3200" dirty="0"/>
              <a:t> </a:t>
            </a:r>
            <a:r>
              <a:rPr lang="en-US" sz="3200" dirty="0" err="1"/>
              <a:t>koje</a:t>
            </a:r>
            <a:r>
              <a:rPr lang="en-US" sz="3200" dirty="0"/>
              <a:t> </a:t>
            </a:r>
            <a:r>
              <a:rPr lang="en-US" sz="3200" dirty="0" err="1"/>
              <a:t>obećavaju</a:t>
            </a:r>
            <a:r>
              <a:rPr lang="en-US" sz="3200" dirty="0"/>
              <a:t> </a:t>
            </a:r>
            <a:r>
              <a:rPr lang="en-US" sz="3200" dirty="0" err="1"/>
              <a:t>realni</a:t>
            </a:r>
            <a:r>
              <a:rPr lang="en-US" sz="3200" dirty="0"/>
              <a:t> </a:t>
            </a:r>
            <a:r>
              <a:rPr lang="en-US" sz="3200" dirty="0" err="1"/>
              <a:t>prinos</a:t>
            </a:r>
            <a:r>
              <a:rPr lang="en-US" sz="3200" dirty="0"/>
              <a:t> (</a:t>
            </a:r>
            <a:r>
              <a:rPr lang="en-US" sz="3200" dirty="0" err="1"/>
              <a:t>iznad</a:t>
            </a:r>
            <a:r>
              <a:rPr lang="en-US" sz="3200" dirty="0"/>
              <a:t> stope </a:t>
            </a:r>
            <a:r>
              <a:rPr lang="en-US" sz="3200" dirty="0" err="1"/>
              <a:t>inflacije</a:t>
            </a:r>
            <a:r>
              <a:rPr lang="en-US" sz="3200" dirty="0"/>
              <a:t>) do </a:t>
            </a:r>
            <a:r>
              <a:rPr lang="en-US" sz="3200" dirty="0" err="1"/>
              <a:t>dospeća</a:t>
            </a:r>
            <a:r>
              <a:rPr lang="en-US" sz="3200" dirty="0"/>
              <a:t>.</a:t>
            </a:r>
            <a:r>
              <a:rPr lang="en-US" sz="3200" b="1" baseline="30000" dirty="0"/>
              <a:t> </a:t>
            </a:r>
            <a:endParaRPr lang="sr-Latn-RS" sz="3200" b="1" baseline="30000" dirty="0"/>
          </a:p>
          <a:p>
            <a:pPr marL="0" indent="0" algn="just">
              <a:buNone/>
            </a:pPr>
            <a:r>
              <a:rPr lang="en-US" sz="3200" dirty="0"/>
              <a:t>U </a:t>
            </a:r>
            <a:r>
              <a:rPr lang="en-US" sz="3200" dirty="0" err="1"/>
              <a:t>uslovima</a:t>
            </a:r>
            <a:r>
              <a:rPr lang="en-US" sz="3200" dirty="0"/>
              <a:t> </a:t>
            </a:r>
            <a:r>
              <a:rPr lang="en-US" sz="3200" dirty="0" err="1"/>
              <a:t>nepostojanja</a:t>
            </a:r>
            <a:r>
              <a:rPr lang="en-US" sz="3200" dirty="0"/>
              <a:t> </a:t>
            </a:r>
            <a:r>
              <a:rPr lang="en-US" sz="3200" dirty="0" err="1"/>
              <a:t>ovih</a:t>
            </a:r>
            <a:r>
              <a:rPr lang="en-US" sz="3200" dirty="0"/>
              <a:t> </a:t>
            </a:r>
            <a:r>
              <a:rPr lang="en-US" sz="3200" dirty="0" err="1"/>
              <a:t>oblika</a:t>
            </a:r>
            <a:r>
              <a:rPr lang="en-US" sz="3200" dirty="0"/>
              <a:t> </a:t>
            </a:r>
            <a:r>
              <a:rPr lang="en-US" sz="3200" dirty="0" err="1"/>
              <a:t>ulaganja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tržištu</a:t>
            </a:r>
            <a:r>
              <a:rPr lang="en-US" sz="3200" dirty="0"/>
              <a:t> </a:t>
            </a:r>
            <a:r>
              <a:rPr lang="en-US" sz="3200" dirty="0" err="1"/>
              <a:t>treba</a:t>
            </a:r>
            <a:r>
              <a:rPr lang="en-US" sz="3200" dirty="0"/>
              <a:t> </a:t>
            </a:r>
            <a:r>
              <a:rPr lang="en-US" sz="3200" dirty="0" err="1"/>
              <a:t>imati</a:t>
            </a:r>
            <a:r>
              <a:rPr lang="en-US" sz="3200" dirty="0"/>
              <a:t> u </a:t>
            </a:r>
            <a:r>
              <a:rPr lang="en-US" sz="3200" dirty="0" err="1"/>
              <a:t>vidu</a:t>
            </a:r>
            <a:r>
              <a:rPr lang="en-US" sz="3200" dirty="0"/>
              <a:t> da </a:t>
            </a:r>
            <a:r>
              <a:rPr lang="en-US" sz="3200" dirty="0" err="1"/>
              <a:t>su</a:t>
            </a:r>
            <a:r>
              <a:rPr lang="en-US" sz="3200" dirty="0"/>
              <a:t> u </a:t>
            </a:r>
            <a:r>
              <a:rPr lang="en-US" sz="3200" dirty="0" err="1"/>
              <a:t>očuvanju</a:t>
            </a:r>
            <a:r>
              <a:rPr lang="en-US" sz="3200" dirty="0"/>
              <a:t> </a:t>
            </a:r>
            <a:r>
              <a:rPr lang="en-US" sz="3200" dirty="0" err="1"/>
              <a:t>realne</a:t>
            </a:r>
            <a:r>
              <a:rPr lang="en-US" sz="3200" dirty="0"/>
              <a:t> </a:t>
            </a:r>
            <a:r>
              <a:rPr lang="en-US" sz="3200" dirty="0" err="1"/>
              <a:t>vrijednosti</a:t>
            </a:r>
            <a:r>
              <a:rPr lang="en-US" sz="3200" dirty="0"/>
              <a:t> </a:t>
            </a:r>
            <a:r>
              <a:rPr lang="en-US" sz="3200" dirty="0" err="1"/>
              <a:t>efikasnije</a:t>
            </a:r>
            <a:r>
              <a:rPr lang="en-US" sz="3200" dirty="0"/>
              <a:t> </a:t>
            </a:r>
            <a:r>
              <a:rPr lang="en-US" sz="3200" dirty="0" err="1"/>
              <a:t>kratkoročne</a:t>
            </a:r>
            <a:r>
              <a:rPr lang="en-US" sz="3200" dirty="0"/>
              <a:t> </a:t>
            </a:r>
            <a:r>
              <a:rPr lang="en-US" sz="3200" dirty="0" err="1"/>
              <a:t>obveznice</a:t>
            </a:r>
            <a:r>
              <a:rPr lang="en-US" sz="3200" dirty="0"/>
              <a:t>. 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401226"/>
            <a:ext cx="10942222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U </a:t>
            </a:r>
            <a:r>
              <a:rPr lang="en-US" sz="3200" dirty="0" err="1"/>
              <a:t>slučaju</a:t>
            </a:r>
            <a:r>
              <a:rPr lang="en-US" sz="3200" dirty="0"/>
              <a:t> </a:t>
            </a:r>
            <a:r>
              <a:rPr lang="en-US" sz="3200" b="1" dirty="0" err="1"/>
              <a:t>ulaganja</a:t>
            </a:r>
            <a:r>
              <a:rPr lang="en-US" sz="3200" b="1" dirty="0"/>
              <a:t> u </a:t>
            </a:r>
            <a:r>
              <a:rPr lang="en-US" sz="3200" b="1" dirty="0" err="1"/>
              <a:t>akcije</a:t>
            </a:r>
            <a:r>
              <a:rPr lang="en-US" sz="3200" b="1" dirty="0"/>
              <a:t> </a:t>
            </a:r>
            <a:r>
              <a:rPr lang="en-US" sz="3200" dirty="0" err="1"/>
              <a:t>pretpostavlja</a:t>
            </a:r>
            <a:r>
              <a:rPr lang="en-US" sz="3200" dirty="0"/>
              <a:t> se da bi </a:t>
            </a:r>
            <a:r>
              <a:rPr lang="en-US" sz="3200" dirty="0" err="1"/>
              <a:t>zarade</a:t>
            </a:r>
            <a:r>
              <a:rPr lang="en-US" sz="3200" dirty="0"/>
              <a:t> </a:t>
            </a:r>
            <a:r>
              <a:rPr lang="en-US" sz="3200" dirty="0" err="1"/>
              <a:t>kompanije</a:t>
            </a:r>
            <a:r>
              <a:rPr lang="en-US" sz="3200" dirty="0"/>
              <a:t> </a:t>
            </a:r>
            <a:r>
              <a:rPr lang="en-US" sz="3200" dirty="0" err="1"/>
              <a:t>trebale</a:t>
            </a:r>
            <a:r>
              <a:rPr lang="en-US" sz="3200" dirty="0"/>
              <a:t> da </a:t>
            </a:r>
            <a:r>
              <a:rPr lang="en-US" sz="3200" dirty="0" err="1"/>
              <a:t>rastu</a:t>
            </a:r>
            <a:r>
              <a:rPr lang="en-US" sz="3200" dirty="0"/>
              <a:t> </a:t>
            </a:r>
            <a:r>
              <a:rPr lang="en-US" sz="3200" dirty="0" err="1"/>
              <a:t>sličnim</a:t>
            </a:r>
            <a:r>
              <a:rPr lang="en-US" sz="3200" dirty="0"/>
              <a:t> </a:t>
            </a:r>
            <a:r>
              <a:rPr lang="en-US" sz="3200" dirty="0" err="1"/>
              <a:t>tempom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inflacija</a:t>
            </a:r>
            <a:r>
              <a:rPr lang="en-US" sz="3200" dirty="0"/>
              <a:t>, </a:t>
            </a:r>
            <a:r>
              <a:rPr lang="en-US" sz="3200" dirty="0" err="1"/>
              <a:t>pri</a:t>
            </a:r>
            <a:r>
              <a:rPr lang="en-US" sz="3200" dirty="0"/>
              <a:t> </a:t>
            </a:r>
            <a:r>
              <a:rPr lang="en-US" sz="3200" dirty="0" err="1"/>
              <a:t>čemu</a:t>
            </a:r>
            <a:r>
              <a:rPr lang="en-US" sz="3200" dirty="0"/>
              <a:t> se </a:t>
            </a:r>
            <a:r>
              <a:rPr lang="en-US" sz="3200" dirty="0" err="1"/>
              <a:t>smatra</a:t>
            </a:r>
            <a:r>
              <a:rPr lang="en-US" sz="3200" dirty="0"/>
              <a:t> da je </a:t>
            </a:r>
            <a:r>
              <a:rPr lang="en-US" sz="3200" dirty="0" err="1"/>
              <a:t>inflacija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nivoima</a:t>
            </a:r>
            <a:r>
              <a:rPr lang="en-US" sz="3200" dirty="0"/>
              <a:t> od 2-6 </a:t>
            </a:r>
            <a:r>
              <a:rPr lang="en-US" sz="3200" dirty="0" err="1"/>
              <a:t>procenata</a:t>
            </a:r>
            <a:r>
              <a:rPr lang="en-US" sz="3200" dirty="0"/>
              <a:t> </a:t>
            </a:r>
            <a:r>
              <a:rPr lang="en-US" sz="3200" dirty="0" err="1"/>
              <a:t>generalno</a:t>
            </a:r>
            <a:r>
              <a:rPr lang="en-US" sz="3200" dirty="0"/>
              <a:t> </a:t>
            </a:r>
            <a:r>
              <a:rPr lang="en-US" sz="3200" dirty="0" err="1"/>
              <a:t>zdrava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akcije</a:t>
            </a:r>
            <a:r>
              <a:rPr lang="en-US" sz="3200" dirty="0"/>
              <a:t>. </a:t>
            </a:r>
            <a:r>
              <a:rPr lang="en-US" sz="3200" dirty="0" err="1"/>
              <a:t>Visina</a:t>
            </a:r>
            <a:r>
              <a:rPr lang="en-US" sz="3200" dirty="0"/>
              <a:t> </a:t>
            </a:r>
            <a:r>
              <a:rPr lang="en-US" sz="3200" dirty="0" err="1"/>
              <a:t>kamatnih</a:t>
            </a:r>
            <a:r>
              <a:rPr lang="en-US" sz="3200" dirty="0"/>
              <a:t> </a:t>
            </a:r>
            <a:r>
              <a:rPr lang="en-US" sz="3200" dirty="0" err="1"/>
              <a:t>stopa</a:t>
            </a:r>
            <a:r>
              <a:rPr lang="en-US" sz="3200" dirty="0"/>
              <a:t> </a:t>
            </a:r>
            <a:r>
              <a:rPr lang="en-US" sz="3200" dirty="0" err="1"/>
              <a:t>ima</a:t>
            </a:r>
            <a:r>
              <a:rPr lang="en-US" sz="3200" dirty="0"/>
              <a:t> </a:t>
            </a:r>
            <a:r>
              <a:rPr lang="en-US" sz="3200" dirty="0" err="1"/>
              <a:t>značajan</a:t>
            </a:r>
            <a:r>
              <a:rPr lang="en-US" sz="3200" dirty="0"/>
              <a:t> </a:t>
            </a:r>
            <a:r>
              <a:rPr lang="en-US" sz="3200" dirty="0" err="1"/>
              <a:t>uticaj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nivo</a:t>
            </a:r>
            <a:r>
              <a:rPr lang="en-US" sz="3200" dirty="0"/>
              <a:t> </a:t>
            </a:r>
            <a:r>
              <a:rPr lang="en-US" sz="3200" dirty="0" err="1"/>
              <a:t>ulaganja</a:t>
            </a:r>
            <a:r>
              <a:rPr lang="en-US" sz="3200" dirty="0"/>
              <a:t> u </a:t>
            </a:r>
            <a:r>
              <a:rPr lang="en-US" sz="3200" dirty="0" err="1"/>
              <a:t>akcije</a:t>
            </a:r>
            <a:r>
              <a:rPr lang="en-US" sz="3200" dirty="0"/>
              <a:t>. </a:t>
            </a:r>
            <a:r>
              <a:rPr lang="en-US" sz="3200" dirty="0" err="1"/>
              <a:t>Ulaganja</a:t>
            </a:r>
            <a:r>
              <a:rPr lang="en-US" sz="3200" dirty="0"/>
              <a:t> u </a:t>
            </a:r>
            <a:r>
              <a:rPr lang="en-US" sz="3200" dirty="0" err="1"/>
              <a:t>akcije</a:t>
            </a:r>
            <a:r>
              <a:rPr lang="en-US" sz="3200" dirty="0"/>
              <a:t> se </a:t>
            </a:r>
            <a:r>
              <a:rPr lang="en-US" sz="3200" dirty="0" err="1"/>
              <a:t>tradicionalno</a:t>
            </a:r>
            <a:r>
              <a:rPr lang="en-US" sz="3200" dirty="0"/>
              <a:t> </a:t>
            </a:r>
            <a:r>
              <a:rPr lang="en-US" sz="3200" dirty="0" err="1"/>
              <a:t>posmatraju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</a:t>
            </a:r>
            <a:r>
              <a:rPr lang="en-US" sz="3200" dirty="0" err="1"/>
              <a:t>visokog</a:t>
            </a:r>
            <a:r>
              <a:rPr lang="en-US" sz="3200" dirty="0"/>
              <a:t> </a:t>
            </a:r>
            <a:r>
              <a:rPr lang="en-US" sz="3200" dirty="0" err="1"/>
              <a:t>rizika</a:t>
            </a:r>
            <a:r>
              <a:rPr lang="en-US" sz="3200" dirty="0"/>
              <a:t>/</a:t>
            </a:r>
            <a:r>
              <a:rPr lang="en-US" sz="3200" dirty="0" err="1"/>
              <a:t>visokog</a:t>
            </a:r>
            <a:r>
              <a:rPr lang="en-US" sz="3200" dirty="0"/>
              <a:t> </a:t>
            </a:r>
            <a:r>
              <a:rPr lang="en-US" sz="3200" dirty="0" err="1"/>
              <a:t>prinosa</a:t>
            </a:r>
            <a:r>
              <a:rPr lang="en-US" sz="3200" dirty="0"/>
              <a:t>. </a:t>
            </a:r>
            <a:endParaRPr lang="sr-Latn-RS" sz="3200" dirty="0"/>
          </a:p>
          <a:p>
            <a:pPr marL="0" indent="0" algn="just">
              <a:buNone/>
            </a:pPr>
            <a:r>
              <a:rPr lang="sr-Latn-CS" sz="3200" dirty="0"/>
              <a:t>Kada je reč o </a:t>
            </a:r>
            <a:r>
              <a:rPr lang="sr-Latn-CS" sz="3200" b="1" dirty="0" smtClean="0"/>
              <a:t>ulaganjima u nekretnine</a:t>
            </a:r>
            <a:r>
              <a:rPr lang="sr-Latn-CS" sz="3200" dirty="0" smtClean="0"/>
              <a:t>, </a:t>
            </a:r>
            <a:r>
              <a:rPr lang="sr-Latn-CS" sz="3200" dirty="0"/>
              <a:t>u periodu rasta c</a:t>
            </a:r>
            <a:r>
              <a:rPr lang="en-US" sz="3200" dirty="0" err="1"/>
              <a:t>ij</a:t>
            </a:r>
            <a:r>
              <a:rPr lang="sr-Latn-CS" sz="3200" dirty="0"/>
              <a:t>ena roba i usluga vlasnici nekretnina često mogu da povećaju visine zakupnine i time ublaže negativan uticaj inflacije. Međutim, </a:t>
            </a:r>
            <a:r>
              <a:rPr lang="sr-Latn-RS" sz="3200" dirty="0"/>
              <a:t>o</a:t>
            </a:r>
            <a:r>
              <a:rPr lang="sr-Cyrl-BA" sz="3200" dirty="0"/>
              <a:t>sim </a:t>
            </a:r>
            <a:r>
              <a:rPr lang="sr-Latn-RS" sz="3200" dirty="0"/>
              <a:t>što se</a:t>
            </a:r>
            <a:r>
              <a:rPr lang="sr-Cyrl-BA" sz="3200" dirty="0"/>
              <a:t> nekretninama retko trguj</a:t>
            </a:r>
            <a:r>
              <a:rPr lang="sr-Latn-RS" sz="3200" dirty="0" smtClean="0"/>
              <a:t>e</a:t>
            </a:r>
            <a:r>
              <a:rPr lang="sr-Cyrl-BA" sz="3200" dirty="0" smtClean="0"/>
              <a:t>, </a:t>
            </a:r>
            <a:r>
              <a:rPr lang="sr-Latn-RS" sz="3200" dirty="0"/>
              <a:t>te je </a:t>
            </a:r>
            <a:r>
              <a:rPr lang="sr-Cyrl-BA" sz="3200" dirty="0"/>
              <a:t>u određenom trenutku moguće </a:t>
            </a:r>
            <a:r>
              <a:rPr lang="sr-Latn-RS" sz="3200" dirty="0"/>
              <a:t>ostvariti </a:t>
            </a:r>
            <a:r>
              <a:rPr lang="sr-Cyrl-BA" sz="3200" dirty="0"/>
              <a:t>različite </a:t>
            </a:r>
            <a:r>
              <a:rPr lang="sr-Latn-RS" sz="3200" dirty="0"/>
              <a:t>prodajne </a:t>
            </a:r>
            <a:r>
              <a:rPr lang="sr-Cyrl-BA" sz="3200" dirty="0"/>
              <a:t>c</a:t>
            </a:r>
            <a:r>
              <a:rPr lang="sr-Latn-RS" sz="3200" dirty="0"/>
              <a:t>ije</a:t>
            </a:r>
            <a:r>
              <a:rPr lang="sr-Cyrl-BA" sz="3200" dirty="0"/>
              <a:t>ne zbog brojnih okolnosti, u savremenim tržišnim uslovima postoji rizik da bi potražnja za komercijalnim nekretninama trajno mogla pasti.</a:t>
            </a:r>
            <a:endParaRPr lang="en-US" sz="3200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5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b="1" dirty="0" err="1"/>
              <a:t>Principi</a:t>
            </a:r>
            <a:r>
              <a:rPr lang="en-US" b="1" dirty="0"/>
              <a:t> </a:t>
            </a:r>
            <a:r>
              <a:rPr lang="en-US" b="1" dirty="0" err="1"/>
              <a:t>vrednovanja</a:t>
            </a:r>
            <a:r>
              <a:rPr lang="en-US" b="1" dirty="0"/>
              <a:t> </a:t>
            </a:r>
            <a:r>
              <a:rPr lang="en-US" b="1" dirty="0" err="1"/>
              <a:t>kuponskih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fiksnom</a:t>
            </a:r>
            <a:r>
              <a:rPr lang="en-US" b="1" dirty="0"/>
              <a:t> </a:t>
            </a:r>
            <a:r>
              <a:rPr lang="en-US" b="1" dirty="0" err="1"/>
              <a:t>kamatnom</a:t>
            </a:r>
            <a:r>
              <a:rPr lang="en-US" b="1" dirty="0"/>
              <a:t> </a:t>
            </a:r>
            <a:r>
              <a:rPr lang="en-US" b="1" dirty="0" err="1"/>
              <a:t>stopom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104"/>
            <a:ext cx="10713720" cy="4710112"/>
          </a:xfrm>
        </p:spPr>
        <p:txBody>
          <a:bodyPr>
            <a:noAutofit/>
          </a:bodyPr>
          <a:lstStyle/>
          <a:p>
            <a:r>
              <a:rPr lang="en-US" dirty="0" err="1"/>
              <a:t>Prema</a:t>
            </a:r>
            <a:r>
              <a:rPr lang="en-US" dirty="0"/>
              <a:t> MSFI9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klasifikuju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ugovornih</a:t>
            </a:r>
            <a:r>
              <a:rPr lang="en-US" dirty="0"/>
              <a:t> </a:t>
            </a:r>
            <a:r>
              <a:rPr lang="en-US" dirty="0" err="1"/>
              <a:t>osobina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toga se </a:t>
            </a:r>
            <a:r>
              <a:rPr lang="en-US" dirty="0" err="1"/>
              <a:t>vrednuje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: </a:t>
            </a:r>
          </a:p>
          <a:p>
            <a:pPr lvl="1"/>
            <a:r>
              <a:rPr lang="en-US" sz="2800" dirty="0" err="1"/>
              <a:t>ukoliko</a:t>
            </a:r>
            <a:r>
              <a:rPr lang="en-US" sz="2800" dirty="0"/>
              <a:t> se </a:t>
            </a:r>
            <a:r>
              <a:rPr lang="en-US" sz="2800" dirty="0" err="1"/>
              <a:t>finansijska</a:t>
            </a:r>
            <a:r>
              <a:rPr lang="en-US" sz="2800" dirty="0"/>
              <a:t> </a:t>
            </a:r>
            <a:r>
              <a:rPr lang="en-US" sz="2800" dirty="0" err="1"/>
              <a:t>imovina</a:t>
            </a:r>
            <a:r>
              <a:rPr lang="en-US" sz="2800" dirty="0"/>
              <a:t> </a:t>
            </a:r>
            <a:r>
              <a:rPr lang="en-US" sz="2800" dirty="0" err="1"/>
              <a:t>klasifikuje</a:t>
            </a:r>
            <a:r>
              <a:rPr lang="en-US" sz="2800" dirty="0"/>
              <a:t> da se </a:t>
            </a:r>
            <a:r>
              <a:rPr lang="en-US" sz="2800" dirty="0" err="1"/>
              <a:t>drži</a:t>
            </a:r>
            <a:r>
              <a:rPr lang="en-US" sz="2800" dirty="0"/>
              <a:t> do </a:t>
            </a:r>
            <a:r>
              <a:rPr lang="en-US" sz="2800" dirty="0" err="1"/>
              <a:t>dospijeća</a:t>
            </a:r>
            <a:r>
              <a:rPr lang="en-US" sz="2800" dirty="0"/>
              <a:t> </a:t>
            </a:r>
            <a:r>
              <a:rPr lang="en-US" sz="2800" dirty="0" err="1"/>
              <a:t>treba</a:t>
            </a:r>
            <a:r>
              <a:rPr lang="en-US" sz="2800" dirty="0"/>
              <a:t> je </a:t>
            </a:r>
            <a:r>
              <a:rPr lang="sr-Latn-RS" sz="2800" b="1" dirty="0" smtClean="0"/>
              <a:t>vrednovati</a:t>
            </a:r>
            <a:r>
              <a:rPr lang="en-US" sz="2800" b="1" dirty="0" smtClean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 smtClean="0"/>
              <a:t>amorti</a:t>
            </a:r>
            <a:r>
              <a:rPr lang="sr-Latn-RS" sz="2800" b="1" dirty="0" smtClean="0"/>
              <a:t>zova</a:t>
            </a:r>
            <a:r>
              <a:rPr lang="en-US" sz="2800" b="1" dirty="0" smtClean="0"/>
              <a:t>nom </a:t>
            </a:r>
            <a:r>
              <a:rPr lang="en-US" sz="2800" b="1" dirty="0" err="1"/>
              <a:t>trošku</a:t>
            </a:r>
            <a:r>
              <a:rPr lang="en-US" sz="2800" b="1" dirty="0"/>
              <a:t> </a:t>
            </a:r>
          </a:p>
          <a:p>
            <a:pPr lvl="1"/>
            <a:r>
              <a:rPr lang="en-US" sz="2800" dirty="0" err="1"/>
              <a:t>finansijsku</a:t>
            </a:r>
            <a:r>
              <a:rPr lang="en-US" sz="2800" dirty="0"/>
              <a:t> </a:t>
            </a:r>
            <a:r>
              <a:rPr lang="en-US" sz="2800" dirty="0" err="1"/>
              <a:t>imovinu</a:t>
            </a:r>
            <a:r>
              <a:rPr lang="en-US" sz="2800" dirty="0"/>
              <a:t>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en-US" sz="2800" dirty="0" err="1"/>
              <a:t>klasifikovati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sr-Latn-RS" sz="2800" b="1" dirty="0" smtClean="0"/>
              <a:t>vrednovati</a:t>
            </a:r>
            <a:r>
              <a:rPr lang="en-US" sz="2800" b="1" dirty="0" smtClean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/>
              <a:t>fer</a:t>
            </a:r>
            <a:r>
              <a:rPr lang="en-US" sz="2800" b="1" dirty="0"/>
              <a:t> </a:t>
            </a:r>
            <a:r>
              <a:rPr lang="en-US" sz="2800" b="1" dirty="0" err="1"/>
              <a:t>vrijednosti</a:t>
            </a:r>
            <a:r>
              <a:rPr lang="en-US" sz="2800" b="1" dirty="0"/>
              <a:t> </a:t>
            </a:r>
            <a:r>
              <a:rPr lang="en-US" sz="2800" b="1" dirty="0" err="1"/>
              <a:t>kroz</a:t>
            </a:r>
            <a:r>
              <a:rPr lang="en-US" sz="2800" b="1" dirty="0"/>
              <a:t> </a:t>
            </a:r>
            <a:r>
              <a:rPr lang="en-US" sz="2800" b="1" dirty="0" err="1"/>
              <a:t>ostalu</a:t>
            </a:r>
            <a:r>
              <a:rPr lang="en-US" sz="2800" b="1" dirty="0"/>
              <a:t> </a:t>
            </a:r>
            <a:r>
              <a:rPr lang="en-US" sz="2800" b="1" dirty="0" err="1"/>
              <a:t>sveobuhvatnu</a:t>
            </a:r>
            <a:r>
              <a:rPr lang="en-US" sz="2800" b="1" dirty="0"/>
              <a:t> </a:t>
            </a:r>
            <a:r>
              <a:rPr lang="en-US" sz="2800" b="1" dirty="0" err="1"/>
              <a:t>dobit</a:t>
            </a:r>
            <a:r>
              <a:rPr lang="en-US" sz="2800" b="1" dirty="0"/>
              <a:t> </a:t>
            </a:r>
            <a:r>
              <a:rPr lang="en-US" sz="2800" dirty="0" err="1"/>
              <a:t>ako</a:t>
            </a:r>
            <a:r>
              <a:rPr lang="en-US" sz="2800" dirty="0"/>
              <a:t> se </a:t>
            </a:r>
            <a:r>
              <a:rPr lang="en-US" sz="2800" dirty="0" err="1"/>
              <a:t>drži</a:t>
            </a:r>
            <a:r>
              <a:rPr lang="en-US" sz="2800" dirty="0"/>
              <a:t> </a:t>
            </a:r>
            <a:r>
              <a:rPr lang="en-US" sz="2800" dirty="0" err="1"/>
              <a:t>unutar</a:t>
            </a:r>
            <a:r>
              <a:rPr lang="en-US" sz="2800" dirty="0"/>
              <a:t> </a:t>
            </a:r>
            <a:r>
              <a:rPr lang="en-US" sz="2800" dirty="0" err="1"/>
              <a:t>poslovnog</a:t>
            </a:r>
            <a:r>
              <a:rPr lang="en-US" sz="2800" dirty="0"/>
              <a:t> </a:t>
            </a:r>
            <a:r>
              <a:rPr lang="en-US" sz="2800" dirty="0" err="1"/>
              <a:t>modela</a:t>
            </a:r>
            <a:r>
              <a:rPr lang="en-US" sz="2800" dirty="0"/>
              <a:t> </a:t>
            </a:r>
            <a:r>
              <a:rPr lang="en-US" sz="2800" dirty="0" err="1"/>
              <a:t>čiji</a:t>
            </a:r>
            <a:r>
              <a:rPr lang="en-US" sz="2800" dirty="0"/>
              <a:t> je </a:t>
            </a:r>
            <a:r>
              <a:rPr lang="en-US" sz="2800" dirty="0" err="1"/>
              <a:t>cilj</a:t>
            </a:r>
            <a:r>
              <a:rPr lang="en-US" sz="2800" dirty="0"/>
              <a:t> </a:t>
            </a:r>
            <a:r>
              <a:rPr lang="en-US" sz="2800" dirty="0" err="1"/>
              <a:t>postignut</a:t>
            </a:r>
            <a:r>
              <a:rPr lang="en-US" sz="2800" dirty="0"/>
              <a:t> </a:t>
            </a:r>
            <a:r>
              <a:rPr lang="en-US" sz="2800" dirty="0" err="1"/>
              <a:t>naplatom</a:t>
            </a:r>
            <a:r>
              <a:rPr lang="en-US" sz="2800" dirty="0"/>
              <a:t> </a:t>
            </a:r>
            <a:r>
              <a:rPr lang="en-US" sz="2800" dirty="0" err="1" smtClean="0"/>
              <a:t>ugovor</a:t>
            </a:r>
            <a:r>
              <a:rPr lang="sr-Latn-RS" sz="2800" dirty="0" smtClean="0"/>
              <a:t>e</a:t>
            </a:r>
            <a:r>
              <a:rPr lang="en-US" sz="2800" dirty="0" err="1" smtClean="0"/>
              <a:t>nih</a:t>
            </a:r>
            <a:r>
              <a:rPr lang="en-US" sz="2800" dirty="0" smtClean="0"/>
              <a:t> </a:t>
            </a:r>
            <a:r>
              <a:rPr lang="en-US" sz="2800" dirty="0" err="1"/>
              <a:t>novčanih</a:t>
            </a:r>
            <a:r>
              <a:rPr lang="en-US" sz="2800" dirty="0"/>
              <a:t> </a:t>
            </a:r>
            <a:r>
              <a:rPr lang="en-US" sz="2800" dirty="0" err="1"/>
              <a:t>tokova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prodajom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; </a:t>
            </a:r>
          </a:p>
          <a:p>
            <a:pPr lvl="1"/>
            <a:r>
              <a:rPr lang="en-US" sz="2800" dirty="0" err="1"/>
              <a:t>svu</a:t>
            </a:r>
            <a:r>
              <a:rPr lang="en-US" sz="2800" dirty="0"/>
              <a:t> </a:t>
            </a:r>
            <a:r>
              <a:rPr lang="en-US" sz="2800" dirty="0" err="1"/>
              <a:t>finansijsku</a:t>
            </a:r>
            <a:r>
              <a:rPr lang="en-US" sz="2800" dirty="0"/>
              <a:t> </a:t>
            </a:r>
            <a:r>
              <a:rPr lang="en-US" sz="2800" dirty="0" err="1"/>
              <a:t>imovinu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se ne </a:t>
            </a:r>
            <a:r>
              <a:rPr lang="en-US" sz="2800" dirty="0" err="1"/>
              <a:t>drži</a:t>
            </a:r>
            <a:r>
              <a:rPr lang="en-US" sz="2800" dirty="0"/>
              <a:t> </a:t>
            </a:r>
            <a:r>
              <a:rPr lang="en-US" sz="2800" dirty="0" err="1"/>
              <a:t>unutar</a:t>
            </a:r>
            <a:r>
              <a:rPr lang="en-US" sz="2800" dirty="0"/>
              <a:t> </a:t>
            </a:r>
            <a:r>
              <a:rPr lang="en-US" sz="2800" dirty="0" err="1"/>
              <a:t>jednog</a:t>
            </a:r>
            <a:r>
              <a:rPr lang="en-US" sz="2800" dirty="0"/>
              <a:t> od </a:t>
            </a:r>
            <a:r>
              <a:rPr lang="en-US" sz="2800" dirty="0" err="1"/>
              <a:t>dva</a:t>
            </a:r>
            <a:r>
              <a:rPr lang="en-US" sz="2800" dirty="0"/>
              <a:t> </a:t>
            </a:r>
            <a:r>
              <a:rPr lang="en-US" sz="2800" dirty="0" err="1"/>
              <a:t>opisana</a:t>
            </a:r>
            <a:r>
              <a:rPr lang="en-US" sz="2800" dirty="0"/>
              <a:t> </a:t>
            </a:r>
            <a:r>
              <a:rPr lang="en-US" sz="2800" dirty="0" err="1"/>
              <a:t>poslovna</a:t>
            </a:r>
            <a:r>
              <a:rPr lang="en-US" sz="2800" dirty="0"/>
              <a:t> </a:t>
            </a:r>
            <a:r>
              <a:rPr lang="en-US" sz="2800" dirty="0" err="1"/>
              <a:t>modela</a:t>
            </a:r>
            <a:r>
              <a:rPr lang="en-US" sz="2800" dirty="0"/>
              <a:t>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sr-Latn-RS" sz="2800" b="1" dirty="0" smtClean="0"/>
              <a:t>vrednovati</a:t>
            </a:r>
            <a:r>
              <a:rPr lang="en-US" sz="2800" b="1" dirty="0" smtClean="0"/>
              <a:t> </a:t>
            </a:r>
            <a:r>
              <a:rPr lang="en-US" sz="2800" b="1" dirty="0" err="1"/>
              <a:t>po</a:t>
            </a:r>
            <a:r>
              <a:rPr lang="en-US" sz="2800" b="1" dirty="0"/>
              <a:t> </a:t>
            </a:r>
            <a:r>
              <a:rPr lang="en-US" sz="2800" b="1" dirty="0" err="1"/>
              <a:t>fer</a:t>
            </a:r>
            <a:r>
              <a:rPr lang="en-US" sz="2800" b="1" dirty="0"/>
              <a:t> </a:t>
            </a:r>
            <a:r>
              <a:rPr lang="en-US" sz="2800" b="1" dirty="0" err="1"/>
              <a:t>vrijednosti</a:t>
            </a:r>
            <a:r>
              <a:rPr lang="en-US" sz="2800" b="1" dirty="0"/>
              <a:t>  </a:t>
            </a:r>
            <a:r>
              <a:rPr lang="en-US" sz="2800" b="1" dirty="0" err="1"/>
              <a:t>kroz</a:t>
            </a:r>
            <a:r>
              <a:rPr lang="en-US" sz="2800" b="1" dirty="0"/>
              <a:t> </a:t>
            </a:r>
            <a:r>
              <a:rPr lang="en-US" sz="2800" b="1" dirty="0" err="1"/>
              <a:t>bilans</a:t>
            </a:r>
            <a:r>
              <a:rPr lang="en-US" sz="2800" b="1" dirty="0"/>
              <a:t> </a:t>
            </a:r>
            <a:r>
              <a:rPr lang="en-US" sz="2800" b="1" dirty="0" err="1"/>
              <a:t>uspjeha</a:t>
            </a:r>
            <a:r>
              <a:rPr lang="en-US" sz="2800" dirty="0"/>
              <a:t>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DF97-75FF-4364-8775-DD3CA6C26A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2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1929</Words>
  <Application>Microsoft Office PowerPoint</Application>
  <PresentationFormat>Widescreen</PresentationFormat>
  <Paragraphs>393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Wingdings 2</vt:lpstr>
      <vt:lpstr>Office Theme</vt:lpstr>
      <vt:lpstr>Upravljanje rizikom investiranja sredstava društva za osiguranje u uslovima inflacije</vt:lpstr>
      <vt:lpstr>Pokazatelji razvijenosti tržišta osiguranja Crne Gore </vt:lpstr>
      <vt:lpstr>Rizik inflacije</vt:lpstr>
      <vt:lpstr>PowerPoint Presentation</vt:lpstr>
      <vt:lpstr>Investiranje sredstava društava za osiguranje u Crnoj Gori </vt:lpstr>
      <vt:lpstr>PowerPoint Presentation</vt:lpstr>
      <vt:lpstr>PowerPoint Presentation</vt:lpstr>
      <vt:lpstr>PowerPoint Presentation</vt:lpstr>
      <vt:lpstr>Principi vrednovanja kuponskih obveznica sa fiksnom kamatnom stopom </vt:lpstr>
      <vt:lpstr>Procjena vrijednosti obveznica koje se drže do dospeća  </vt:lpstr>
      <vt:lpstr>PowerPoint Presentation</vt:lpstr>
      <vt:lpstr>PowerPoint Presentation</vt:lpstr>
      <vt:lpstr>PowerPoint Presentation</vt:lpstr>
      <vt:lpstr>Procjena vrijednosti obveznica po fer vrijednosti </vt:lpstr>
      <vt:lpstr>Grafikon 2. Kretanje cijene obveznice MONTENEGRO 2,875 12/16/27 na frankfurtskoj berzi </vt:lpstr>
      <vt:lpstr>Grafikon 3. Odnos između stope prinosa i cijene obveznice </vt:lpstr>
      <vt:lpstr>ZAKLJUČAK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Upravljanje rizikom investiranja sredstava društva za osiguranje u uslovima inflacije</dc:title>
  <dc:creator>Lenovo</dc:creator>
  <cp:lastModifiedBy>Lenovo</cp:lastModifiedBy>
  <cp:revision>47</cp:revision>
  <dcterms:created xsi:type="dcterms:W3CDTF">2023-04-11T14:05:49Z</dcterms:created>
  <dcterms:modified xsi:type="dcterms:W3CDTF">2023-04-18T10:39:44Z</dcterms:modified>
</cp:coreProperties>
</file>