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314" r:id="rId4"/>
    <p:sldId id="315" r:id="rId5"/>
    <p:sldId id="270" r:id="rId6"/>
    <p:sldId id="312" r:id="rId7"/>
    <p:sldId id="313" r:id="rId8"/>
    <p:sldId id="309" r:id="rId9"/>
    <p:sldId id="316" r:id="rId10"/>
    <p:sldId id="319" r:id="rId11"/>
    <p:sldId id="317" r:id="rId12"/>
    <p:sldId id="318" r:id="rId13"/>
    <p:sldId id="320" r:id="rId14"/>
    <p:sldId id="307" r:id="rId15"/>
    <p:sldId id="32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302"/>
    <a:srgbClr val="EE853D"/>
    <a:srgbClr val="EE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4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2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068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028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890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99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62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256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32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78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112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B51A-5A87-43C9-A5A3-0B3C17234248}" type="datetimeFigureOut">
              <a:rPr lang="sl-SI" smtClean="0"/>
              <a:t>19. 04. 2023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B8B4-EE03-440F-A489-C761FF08164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5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D82A98D8-6219-43AC-AD44-55687DE60671}"/>
              </a:ext>
            </a:extLst>
          </p:cNvPr>
          <p:cNvSpPr txBox="1"/>
          <p:nvPr/>
        </p:nvSpPr>
        <p:spPr>
          <a:xfrm>
            <a:off x="1465705" y="2615975"/>
            <a:ext cx="9959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ME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Osiguranje motornih vozila – izazovi naknade šteta u uslovima inflacije</a:t>
            </a:r>
            <a:endParaRPr lang="hr-HR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B1B9CA83-CD26-4DA9-A29A-2932A964AF4A}"/>
              </a:ext>
            </a:extLst>
          </p:cNvPr>
          <p:cNvSpPr txBox="1"/>
          <p:nvPr/>
        </p:nvSpPr>
        <p:spPr>
          <a:xfrm>
            <a:off x="5076497" y="5984520"/>
            <a:ext cx="311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latin typeface="Georgia" panose="02040502050405020303" pitchFamily="18" charset="0"/>
              </a:rPr>
              <a:t>Budva, 19-21.04.2023.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451DC8-1D85-C997-66F9-E23309AD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68" y="560944"/>
            <a:ext cx="1390015" cy="518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078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753EAFC-B9F9-5BCC-D7E8-ED0069EF6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575418"/>
              </p:ext>
            </p:extLst>
          </p:nvPr>
        </p:nvGraphicFramePr>
        <p:xfrm>
          <a:off x="2164361" y="1996580"/>
          <a:ext cx="6560539" cy="2830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267">
                  <a:extLst>
                    <a:ext uri="{9D8B030D-6E8A-4147-A177-3AD203B41FA5}">
                      <a16:colId xmlns:a16="http://schemas.microsoft.com/office/drawing/2014/main" val="3844496720"/>
                    </a:ext>
                  </a:extLst>
                </a:gridCol>
                <a:gridCol w="521996">
                  <a:extLst>
                    <a:ext uri="{9D8B030D-6E8A-4147-A177-3AD203B41FA5}">
                      <a16:colId xmlns:a16="http://schemas.microsoft.com/office/drawing/2014/main" val="820818037"/>
                    </a:ext>
                  </a:extLst>
                </a:gridCol>
                <a:gridCol w="747403">
                  <a:extLst>
                    <a:ext uri="{9D8B030D-6E8A-4147-A177-3AD203B41FA5}">
                      <a16:colId xmlns:a16="http://schemas.microsoft.com/office/drawing/2014/main" val="774516814"/>
                    </a:ext>
                  </a:extLst>
                </a:gridCol>
                <a:gridCol w="949083">
                  <a:extLst>
                    <a:ext uri="{9D8B030D-6E8A-4147-A177-3AD203B41FA5}">
                      <a16:colId xmlns:a16="http://schemas.microsoft.com/office/drawing/2014/main" val="1913155127"/>
                    </a:ext>
                  </a:extLst>
                </a:gridCol>
                <a:gridCol w="557586">
                  <a:extLst>
                    <a:ext uri="{9D8B030D-6E8A-4147-A177-3AD203B41FA5}">
                      <a16:colId xmlns:a16="http://schemas.microsoft.com/office/drawing/2014/main" val="957491061"/>
                    </a:ext>
                  </a:extLst>
                </a:gridCol>
                <a:gridCol w="747403">
                  <a:extLst>
                    <a:ext uri="{9D8B030D-6E8A-4147-A177-3AD203B41FA5}">
                      <a16:colId xmlns:a16="http://schemas.microsoft.com/office/drawing/2014/main" val="2079745878"/>
                    </a:ext>
                  </a:extLst>
                </a:gridCol>
                <a:gridCol w="759267">
                  <a:extLst>
                    <a:ext uri="{9D8B030D-6E8A-4147-A177-3AD203B41FA5}">
                      <a16:colId xmlns:a16="http://schemas.microsoft.com/office/drawing/2014/main" val="1574448054"/>
                    </a:ext>
                  </a:extLst>
                </a:gridCol>
                <a:gridCol w="759267">
                  <a:extLst>
                    <a:ext uri="{9D8B030D-6E8A-4147-A177-3AD203B41FA5}">
                      <a16:colId xmlns:a16="http://schemas.microsoft.com/office/drawing/2014/main" val="1973603035"/>
                    </a:ext>
                  </a:extLst>
                </a:gridCol>
                <a:gridCol w="759267">
                  <a:extLst>
                    <a:ext uri="{9D8B030D-6E8A-4147-A177-3AD203B41FA5}">
                      <a16:colId xmlns:a16="http://schemas.microsoft.com/office/drawing/2014/main" val="314062546"/>
                    </a:ext>
                  </a:extLst>
                </a:gridCol>
              </a:tblGrid>
              <a:tr h="342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godina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broj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iznos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prosjek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Učešće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52610"/>
                  </a:ext>
                </a:extLst>
              </a:tr>
              <a:tr h="590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1,089,389.00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1,017.00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162621"/>
                  </a:ext>
                </a:extLst>
              </a:tr>
              <a:tr h="326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982,668.00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939.00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924321"/>
                  </a:ext>
                </a:extLst>
              </a:tr>
              <a:tr h="326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807,288.00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814.00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706201"/>
                  </a:ext>
                </a:extLst>
              </a:tr>
              <a:tr h="326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966,837.00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1,324.00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1038689"/>
                  </a:ext>
                </a:extLst>
              </a:tr>
              <a:tr h="5909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1,135,836.00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1,853.00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109900"/>
                  </a:ext>
                </a:extLst>
              </a:tr>
              <a:tr h="326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179,262.00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1,601.00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040374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0594343-F883-DB4B-C26E-B103149EF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Analiza učešća popravki vozila u servisima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2597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6" y="1536376"/>
            <a:ext cx="5665237" cy="3698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su servisi partneri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Nedostatak više ovlašćenih servisa,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Slobodno formiranje cijena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Uslovljavanje garancijom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45366-5ECB-66F1-6F57-164CDFB17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926" y="732442"/>
            <a:ext cx="8492412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Servisi za popravku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1C5-83A7-93FE-EF2E-1466F95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B68E829-A30E-5CE7-CE8B-79F037139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86" y="2027313"/>
            <a:ext cx="6498421" cy="4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6" y="1536376"/>
            <a:ext cx="5665237" cy="3698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Audatex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Ujednačen normativ,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Kontrola utroška materijala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Audatex u servisima</a:t>
            </a:r>
          </a:p>
          <a:p>
            <a:pPr algn="just">
              <a:buFontTx/>
              <a:buChar char="-"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45366-5ECB-66F1-6F57-164CDFB17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926" y="732442"/>
            <a:ext cx="8492412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Servisi za popravku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1C5-83A7-93FE-EF2E-1466F95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5211BB-F966-F841-25F9-E8A32C8056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8117"/>
          <a:stretch/>
        </p:blipFill>
        <p:spPr>
          <a:xfrm>
            <a:off x="6963747" y="2146041"/>
            <a:ext cx="47962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4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2B6D65-9AD7-5428-B801-0F457CA8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23538"/>
          <a:stretch/>
        </p:blipFill>
        <p:spPr>
          <a:xfrm>
            <a:off x="680000" y="69792"/>
            <a:ext cx="10121985" cy="6713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8824" y="2498034"/>
            <a:ext cx="79171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posmatranom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periodu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2018 - 2022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tržište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zahvatila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teška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kojima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izazovi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društava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osiguranje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osiguranika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uvjek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manifestuju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pandemija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motornih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vozila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autoodgovornosti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značajno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pretrpjelo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poremećaj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činjenicom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je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saobraćaj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uglavnom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ograničen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saobraćajnih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nezgoda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smanjen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naknade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šteta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motornih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vozila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autoodgovornosti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lang="sr-Latn-ME" sz="140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M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važi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neke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vrsta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primjer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zdravstveno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osiguranje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 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koje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u tom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peridu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index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isplate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naknada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štetnim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događajima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porastao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i to 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značajnom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procentu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sr-Latn-M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sr-Latn-M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sr-Latn-M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Nakon izlaska iz pandemije, </a:t>
            </a:r>
            <a:r>
              <a:rPr kumimoji="0" lang="sr-Latn-ME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inflacija</a:t>
            </a: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je uzela maha što se veoma odražava na tržište osiguranja uzimajući u obzir da su cijene porasle u svakom segmentu poslovanja, da je došlo do poskupljenja radne snage, povećanje troškova popravke vozila, i troškova auto industrije u cjelini.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M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Takođe, inflacija utiče i na druge vrste osiguranja kao npr. na vrijednost imovine koja se osigurava. Ako se usljed inflacije cijene robe i usluga povećavaju, to znači da će i vrijednost imovine koja se osigurava biti veća.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sr-Latn-M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M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0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2B6D65-9AD7-5428-B801-0F457CA86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0" b="23538"/>
          <a:stretch/>
        </p:blipFill>
        <p:spPr>
          <a:xfrm>
            <a:off x="680000" y="0"/>
            <a:ext cx="10121985" cy="67135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6820" y="2716148"/>
            <a:ext cx="7917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r-Latn-ME" sz="1400" dirty="0"/>
          </a:p>
          <a:p>
            <a:pPr algn="just"/>
            <a:r>
              <a:rPr lang="en-US" sz="1400" dirty="0" err="1"/>
              <a:t>Uzimajući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da </a:t>
            </a:r>
            <a:r>
              <a:rPr lang="en-US" sz="1400" dirty="0" err="1"/>
              <a:t>inflacija</a:t>
            </a:r>
            <a:r>
              <a:rPr lang="en-US" sz="1400" dirty="0"/>
              <a:t> </a:t>
            </a:r>
            <a:r>
              <a:rPr lang="en-US" sz="1400" dirty="0" err="1"/>
              <a:t>dovodi</a:t>
            </a:r>
            <a:r>
              <a:rPr lang="en-US" sz="1400" dirty="0"/>
              <a:t> do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vrijednosti</a:t>
            </a:r>
            <a:r>
              <a:rPr lang="en-US" sz="1400" dirty="0"/>
              <a:t> </a:t>
            </a:r>
            <a:r>
              <a:rPr lang="en-US" sz="1400" dirty="0" err="1"/>
              <a:t>novca</a:t>
            </a:r>
            <a:r>
              <a:rPr lang="en-US" sz="1400" dirty="0"/>
              <a:t> to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tržištu</a:t>
            </a:r>
            <a:r>
              <a:rPr lang="en-US" sz="1400" dirty="0"/>
              <a:t> </a:t>
            </a:r>
            <a:r>
              <a:rPr lang="en-US" sz="1400" dirty="0" err="1"/>
              <a:t>osiguranja</a:t>
            </a:r>
            <a:r>
              <a:rPr lang="en-US" sz="1400" dirty="0"/>
              <a:t> u </a:t>
            </a:r>
            <a:r>
              <a:rPr lang="en-US" sz="1400" dirty="0" err="1"/>
              <a:t>dijelu</a:t>
            </a:r>
            <a:r>
              <a:rPr lang="en-US" sz="1400" dirty="0"/>
              <a:t> </a:t>
            </a:r>
            <a:r>
              <a:rPr lang="en-US" sz="1400" dirty="0" err="1"/>
              <a:t>naknade</a:t>
            </a:r>
            <a:r>
              <a:rPr lang="en-US" sz="1400" dirty="0"/>
              <a:t> </a:t>
            </a:r>
            <a:r>
              <a:rPr lang="en-US" sz="1400" dirty="0" err="1"/>
              <a:t>šteta</a:t>
            </a:r>
            <a:r>
              <a:rPr lang="en-US" sz="1400" dirty="0"/>
              <a:t> </a:t>
            </a:r>
            <a:r>
              <a:rPr lang="sr-Latn-ME" sz="1400" dirty="0"/>
              <a:t>može </a:t>
            </a:r>
            <a:r>
              <a:rPr lang="en-US" sz="1400" dirty="0" err="1"/>
              <a:t>dov</a:t>
            </a:r>
            <a:r>
              <a:rPr lang="sr-Latn-ME" sz="1400" dirty="0"/>
              <a:t>esti </a:t>
            </a:r>
            <a:r>
              <a:rPr lang="en-US" sz="1400" dirty="0"/>
              <a:t>da </a:t>
            </a:r>
            <a:r>
              <a:rPr lang="en-US" sz="1400" dirty="0" err="1"/>
              <a:t>osiguravajuća</a:t>
            </a:r>
            <a:r>
              <a:rPr lang="en-US" sz="1400" dirty="0"/>
              <a:t> </a:t>
            </a:r>
            <a:r>
              <a:rPr lang="en-US" sz="1400" dirty="0" err="1"/>
              <a:t>društva</a:t>
            </a:r>
            <a:r>
              <a:rPr lang="en-US" sz="1400" dirty="0"/>
              <a:t> </a:t>
            </a:r>
            <a:r>
              <a:rPr lang="en-US" sz="1400" dirty="0" err="1"/>
              <a:t>isplaćuju</a:t>
            </a:r>
            <a:r>
              <a:rPr lang="en-US" sz="1400" dirty="0"/>
              <a:t> </a:t>
            </a:r>
            <a:r>
              <a:rPr lang="en-US" sz="1400" dirty="0" err="1"/>
              <a:t>manju</a:t>
            </a:r>
            <a:r>
              <a:rPr lang="en-US" sz="1400" dirty="0"/>
              <a:t> </a:t>
            </a:r>
            <a:r>
              <a:rPr lang="en-US" sz="1400" dirty="0" err="1"/>
              <a:t>naknadu</a:t>
            </a:r>
            <a:r>
              <a:rPr lang="en-US" sz="1400" dirty="0"/>
              <a:t> </a:t>
            </a:r>
            <a:r>
              <a:rPr lang="en-US" sz="1400" dirty="0" err="1"/>
              <a:t>za</a:t>
            </a:r>
            <a:r>
              <a:rPr lang="en-US" sz="1400" dirty="0"/>
              <a:t> </a:t>
            </a:r>
            <a:r>
              <a:rPr lang="en-US" sz="1400" dirty="0" err="1"/>
              <a:t>štetu</a:t>
            </a:r>
            <a:r>
              <a:rPr lang="en-US" sz="1400" dirty="0"/>
              <a:t> u </a:t>
            </a:r>
            <a:r>
              <a:rPr lang="en-US" sz="1400" dirty="0" err="1"/>
              <a:t>odnosu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stvarnu</a:t>
            </a:r>
            <a:r>
              <a:rPr lang="en-US" sz="1400" dirty="0"/>
              <a:t> </a:t>
            </a:r>
            <a:r>
              <a:rPr lang="en-US" sz="1400" dirty="0" err="1"/>
              <a:t>vrijednost</a:t>
            </a:r>
            <a:r>
              <a:rPr lang="en-US" sz="1400" dirty="0"/>
              <a:t> </a:t>
            </a:r>
            <a:r>
              <a:rPr lang="en-US" sz="1400" dirty="0" err="1"/>
              <a:t>vozila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popravka</a:t>
            </a:r>
            <a:r>
              <a:rPr lang="en-US" sz="1400" dirty="0"/>
              <a:t> n</a:t>
            </a:r>
            <a:r>
              <a:rPr lang="sr-Latn-ME" sz="1400" dirty="0"/>
              <a:t>p</a:t>
            </a:r>
            <a:r>
              <a:rPr lang="en-US" sz="1400" dirty="0"/>
              <a:t>r </a:t>
            </a:r>
            <a:r>
              <a:rPr lang="en-US" sz="1400" dirty="0" err="1"/>
              <a:t>kod</a:t>
            </a:r>
            <a:r>
              <a:rPr lang="en-US" sz="1400" dirty="0"/>
              <a:t> </a:t>
            </a:r>
            <a:r>
              <a:rPr lang="en-US" sz="1400" dirty="0" err="1"/>
              <a:t>vrste</a:t>
            </a:r>
            <a:r>
              <a:rPr lang="en-US" sz="1400" dirty="0"/>
              <a:t> </a:t>
            </a:r>
            <a:r>
              <a:rPr lang="en-US" sz="1400" dirty="0" err="1"/>
              <a:t>osiguranja</a:t>
            </a:r>
            <a:r>
              <a:rPr lang="en-US" sz="1400" dirty="0"/>
              <a:t> </a:t>
            </a:r>
            <a:r>
              <a:rPr lang="en-US" sz="1400" dirty="0" err="1"/>
              <a:t>motornih</a:t>
            </a:r>
            <a:r>
              <a:rPr lang="en-US" sz="1400" dirty="0"/>
              <a:t> </a:t>
            </a:r>
            <a:r>
              <a:rPr lang="en-US" sz="1400" dirty="0" err="1"/>
              <a:t>vozila</a:t>
            </a:r>
            <a:r>
              <a:rPr lang="en-US" sz="1400" dirty="0"/>
              <a:t> i </a:t>
            </a:r>
            <a:r>
              <a:rPr lang="en-US" sz="1400" dirty="0" err="1"/>
              <a:t>autoodgovornosti</a:t>
            </a:r>
            <a:r>
              <a:rPr lang="en-US" sz="1400" dirty="0"/>
              <a:t>.</a:t>
            </a:r>
            <a:endParaRPr lang="sr-Latn-ME" sz="1400" dirty="0"/>
          </a:p>
          <a:p>
            <a:pPr algn="just"/>
            <a:endParaRPr lang="sr-Latn-ME" sz="1400" dirty="0"/>
          </a:p>
          <a:p>
            <a:pPr algn="just"/>
            <a:r>
              <a:rPr lang="en-US" sz="1400" dirty="0" err="1"/>
              <a:t>Kako</a:t>
            </a:r>
            <a:r>
              <a:rPr lang="en-US" sz="1400" dirty="0"/>
              <a:t> bi se </a:t>
            </a:r>
            <a:r>
              <a:rPr lang="en-US" sz="1400" dirty="0" err="1"/>
              <a:t>spriječio</a:t>
            </a:r>
            <a:r>
              <a:rPr lang="en-US" sz="1400" dirty="0"/>
              <a:t> </a:t>
            </a:r>
            <a:r>
              <a:rPr lang="en-US" sz="1400" dirty="0" err="1"/>
              <a:t>ovaj</a:t>
            </a:r>
            <a:r>
              <a:rPr lang="sr-Latn-ME" sz="1400" dirty="0"/>
              <a:t>,</a:t>
            </a:r>
            <a:r>
              <a:rPr lang="en-US" sz="1400" dirty="0"/>
              <a:t> </a:t>
            </a:r>
            <a:r>
              <a:rPr lang="sr-Latn-ME" sz="1400" dirty="0"/>
              <a:t>kao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razni</a:t>
            </a:r>
            <a:r>
              <a:rPr lang="en-US" sz="1400" dirty="0"/>
              <a:t> </a:t>
            </a:r>
            <a:r>
              <a:rPr lang="sr-Latn-ME" sz="1400" dirty="0"/>
              <a:t>drugi </a:t>
            </a:r>
            <a:r>
              <a:rPr lang="en-US" sz="1400" dirty="0" err="1"/>
              <a:t>štetni</a:t>
            </a:r>
            <a:r>
              <a:rPr lang="en-US" sz="1400" dirty="0"/>
              <a:t> </a:t>
            </a:r>
            <a:r>
              <a:rPr lang="en-US" sz="1400" dirty="0" err="1"/>
              <a:t>uticaji</a:t>
            </a:r>
            <a:r>
              <a:rPr lang="en-US" sz="1400" dirty="0"/>
              <a:t> </a:t>
            </a:r>
            <a:r>
              <a:rPr lang="en-US" sz="1400" dirty="0" err="1"/>
              <a:t>inflacije</a:t>
            </a:r>
            <a:r>
              <a:rPr lang="sr-Latn-ME" sz="1400" dirty="0"/>
              <a:t>,</a:t>
            </a:r>
            <a:r>
              <a:rPr lang="en-US" sz="1400" dirty="0"/>
              <a:t> </a:t>
            </a:r>
            <a:r>
              <a:rPr lang="en-US" sz="1400" dirty="0" err="1"/>
              <a:t>društva</a:t>
            </a:r>
            <a:r>
              <a:rPr lang="en-US" sz="1400" dirty="0"/>
              <a:t> </a:t>
            </a:r>
            <a:r>
              <a:rPr lang="en-US" sz="1400" dirty="0" err="1"/>
              <a:t>koriste</a:t>
            </a:r>
            <a:r>
              <a:rPr lang="en-US" sz="1400" dirty="0"/>
              <a:t> </a:t>
            </a:r>
            <a:r>
              <a:rPr lang="en-US" sz="1400" dirty="0" err="1"/>
              <a:t>pojedine</a:t>
            </a:r>
            <a:r>
              <a:rPr lang="en-US" sz="1400" dirty="0"/>
              <a:t> </a:t>
            </a:r>
            <a:r>
              <a:rPr lang="en-US" sz="1400" dirty="0" err="1"/>
              <a:t>korektivne</a:t>
            </a:r>
            <a:r>
              <a:rPr lang="en-US" sz="1400" dirty="0"/>
              <a:t> </a:t>
            </a:r>
            <a:r>
              <a:rPr lang="en-US" sz="1400" dirty="0" err="1"/>
              <a:t>faktore</a:t>
            </a:r>
            <a:r>
              <a:rPr lang="en-US" sz="1400" dirty="0"/>
              <a:t> koji </a:t>
            </a:r>
            <a:r>
              <a:rPr lang="en-US" sz="1400" dirty="0" err="1"/>
              <a:t>prilagođavaju</a:t>
            </a:r>
            <a:r>
              <a:rPr lang="en-US" sz="1400" dirty="0"/>
              <a:t> </a:t>
            </a:r>
            <a:r>
              <a:rPr lang="en-US" sz="1400" dirty="0" err="1"/>
              <a:t>naknade</a:t>
            </a:r>
            <a:r>
              <a:rPr lang="en-US" sz="1400" dirty="0"/>
              <a:t> za </a:t>
            </a:r>
            <a:r>
              <a:rPr lang="en-US" sz="1400" dirty="0" err="1"/>
              <a:t>štetu</a:t>
            </a:r>
            <a:r>
              <a:rPr lang="en-US" sz="1400" dirty="0"/>
              <a:t> u </a:t>
            </a:r>
            <a:r>
              <a:rPr lang="en-US" sz="1400" dirty="0" err="1"/>
              <a:t>odnosu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rast</a:t>
            </a:r>
            <a:r>
              <a:rPr lang="en-US" sz="1400" dirty="0"/>
              <a:t> </a:t>
            </a:r>
            <a:r>
              <a:rPr lang="en-US" sz="1400" dirty="0" err="1"/>
              <a:t>cijena</a:t>
            </a:r>
            <a:r>
              <a:rPr lang="en-US" sz="1400" dirty="0"/>
              <a:t> - "</a:t>
            </a:r>
            <a:r>
              <a:rPr lang="en-US" sz="1400" dirty="0" err="1"/>
              <a:t>indeksacija</a:t>
            </a:r>
            <a:r>
              <a:rPr lang="en-US" sz="1400" dirty="0"/>
              <a:t>".</a:t>
            </a:r>
            <a:r>
              <a:rPr lang="sr-Latn-ME" sz="1400" dirty="0"/>
              <a:t> </a:t>
            </a:r>
            <a:r>
              <a:rPr lang="en-US" sz="1400" dirty="0" err="1"/>
              <a:t>Inde</a:t>
            </a:r>
            <a:r>
              <a:rPr lang="sr-Latn-ME" sz="1400" dirty="0"/>
              <a:t>ks</a:t>
            </a:r>
            <a:r>
              <a:rPr lang="en-US" sz="1400" dirty="0" err="1"/>
              <a:t>acija</a:t>
            </a:r>
            <a:r>
              <a:rPr lang="en-US" sz="1400" dirty="0"/>
              <a:t> se </a:t>
            </a:r>
            <a:r>
              <a:rPr lang="en-US" sz="1400" dirty="0" err="1"/>
              <a:t>koristi</a:t>
            </a:r>
            <a:r>
              <a:rPr lang="en-US" sz="1400" dirty="0"/>
              <a:t> </a:t>
            </a:r>
            <a:r>
              <a:rPr lang="en-US" sz="1400" dirty="0" err="1"/>
              <a:t>kako</a:t>
            </a:r>
            <a:r>
              <a:rPr lang="en-US" sz="1400" dirty="0"/>
              <a:t> bi se </a:t>
            </a:r>
            <a:r>
              <a:rPr lang="en-US" sz="1400" dirty="0" err="1"/>
              <a:t>obezbijedilo</a:t>
            </a:r>
            <a:r>
              <a:rPr lang="en-US" sz="1400" dirty="0"/>
              <a:t> da </a:t>
            </a:r>
            <a:r>
              <a:rPr lang="en-US" sz="1400" dirty="0" err="1"/>
              <a:t>naknada</a:t>
            </a:r>
            <a:r>
              <a:rPr lang="en-US" sz="1400" dirty="0"/>
              <a:t> </a:t>
            </a:r>
            <a:r>
              <a:rPr lang="en-US" sz="1400" dirty="0" err="1"/>
              <a:t>štete</a:t>
            </a:r>
            <a:r>
              <a:rPr lang="en-US" sz="1400" dirty="0"/>
              <a:t> </a:t>
            </a:r>
            <a:r>
              <a:rPr lang="en-US" sz="1400" dirty="0" err="1"/>
              <a:t>ostanu</a:t>
            </a:r>
            <a:r>
              <a:rPr lang="en-US" sz="1400" dirty="0"/>
              <a:t> </a:t>
            </a:r>
            <a:r>
              <a:rPr lang="en-US" sz="1400" dirty="0" err="1"/>
              <a:t>usklađena</a:t>
            </a:r>
            <a:r>
              <a:rPr lang="en-US" sz="1400" dirty="0"/>
              <a:t> s </a:t>
            </a:r>
            <a:r>
              <a:rPr lang="en-US" sz="1400" dirty="0" err="1"/>
              <a:t>rastom</a:t>
            </a:r>
            <a:r>
              <a:rPr lang="en-US" sz="1400" dirty="0"/>
              <a:t> </a:t>
            </a:r>
            <a:r>
              <a:rPr lang="en-US" sz="1400" dirty="0" err="1"/>
              <a:t>cijena</a:t>
            </a:r>
            <a:r>
              <a:rPr lang="en-US" sz="1400" dirty="0"/>
              <a:t>.</a:t>
            </a:r>
            <a:endParaRPr lang="sr-Latn-ME" sz="1400" dirty="0"/>
          </a:p>
          <a:p>
            <a:pPr algn="just"/>
            <a:endParaRPr lang="sr-Latn-ME" sz="1400" dirty="0"/>
          </a:p>
          <a:p>
            <a:pPr algn="just"/>
            <a:endParaRPr lang="sr-Latn-ME" sz="1200" dirty="0"/>
          </a:p>
          <a:p>
            <a:pPr algn="just"/>
            <a:endParaRPr lang="sr-Latn-ME" sz="1200" dirty="0"/>
          </a:p>
          <a:p>
            <a:pPr algn="ctr"/>
            <a:r>
              <a:rPr lang="en-US" b="1" u="sng" dirty="0"/>
              <a:t>U </a:t>
            </a:r>
            <a:r>
              <a:rPr lang="en-US" b="1" u="sng" dirty="0" err="1"/>
              <a:t>konačnom</a:t>
            </a:r>
            <a:r>
              <a:rPr lang="en-US" b="1" u="sng" dirty="0"/>
              <a:t>, </a:t>
            </a:r>
            <a:r>
              <a:rPr lang="en-US" b="1" u="sng" dirty="0" err="1"/>
              <a:t>inflacija</a:t>
            </a:r>
            <a:r>
              <a:rPr lang="en-US" b="1" u="sng" dirty="0"/>
              <a:t> </a:t>
            </a:r>
            <a:r>
              <a:rPr lang="en-US" b="1" u="sng" dirty="0" err="1"/>
              <a:t>uzrokuje</a:t>
            </a:r>
            <a:r>
              <a:rPr lang="en-US" b="1" u="sng" dirty="0"/>
              <a:t> </a:t>
            </a:r>
            <a:r>
              <a:rPr lang="en-US" b="1" u="sng" dirty="0" err="1"/>
              <a:t>porast</a:t>
            </a:r>
            <a:r>
              <a:rPr lang="en-US" b="1" u="sng" dirty="0"/>
              <a:t> </a:t>
            </a:r>
            <a:r>
              <a:rPr lang="sr-Latn-ME" b="1" u="sng" dirty="0"/>
              <a:t>svih </a:t>
            </a:r>
            <a:r>
              <a:rPr lang="en-US" b="1" u="sng" dirty="0" err="1"/>
              <a:t>troškova</a:t>
            </a:r>
            <a:r>
              <a:rPr lang="en-US" b="1" u="sng" dirty="0"/>
              <a:t> </a:t>
            </a:r>
            <a:r>
              <a:rPr lang="en-US" b="1" u="sng" dirty="0" err="1"/>
              <a:t>poslovanja</a:t>
            </a:r>
            <a:r>
              <a:rPr lang="en-US" b="1" u="sng" dirty="0"/>
              <a:t> </a:t>
            </a:r>
            <a:r>
              <a:rPr lang="en-US" b="1" u="sng" dirty="0" err="1"/>
              <a:t>osiguravajućih</a:t>
            </a:r>
            <a:r>
              <a:rPr lang="en-US" b="1" u="sng" dirty="0"/>
              <a:t> </a:t>
            </a:r>
            <a:r>
              <a:rPr lang="en-US" b="1" u="sng" dirty="0" err="1"/>
              <a:t>društava</a:t>
            </a:r>
            <a:r>
              <a:rPr lang="en-US" b="1" u="sng" dirty="0"/>
              <a:t>, </a:t>
            </a:r>
            <a:r>
              <a:rPr lang="en-US" b="1" u="sng" dirty="0" err="1"/>
              <a:t>što</a:t>
            </a:r>
            <a:r>
              <a:rPr lang="en-US" b="1" u="sng" dirty="0"/>
              <a:t> </a:t>
            </a:r>
            <a:r>
              <a:rPr lang="en-US" b="1" u="sng" dirty="0" err="1"/>
              <a:t>dovodi</a:t>
            </a:r>
            <a:r>
              <a:rPr lang="en-US" b="1" u="sng" dirty="0"/>
              <a:t> do </a:t>
            </a:r>
            <a:r>
              <a:rPr lang="en-US" b="1" u="sng" dirty="0" err="1"/>
              <a:t>povećanja</a:t>
            </a:r>
            <a:r>
              <a:rPr lang="en-US" b="1" u="sng" dirty="0"/>
              <a:t> </a:t>
            </a:r>
            <a:r>
              <a:rPr lang="en-US" b="1" u="sng" dirty="0" err="1"/>
              <a:t>cijena</a:t>
            </a:r>
            <a:r>
              <a:rPr lang="en-US" b="1" u="sng" dirty="0"/>
              <a:t> </a:t>
            </a:r>
            <a:r>
              <a:rPr lang="en-US" b="1" u="sng" dirty="0" err="1"/>
              <a:t>usluga</a:t>
            </a:r>
            <a:r>
              <a:rPr lang="en-US" b="1" u="sng" dirty="0"/>
              <a:t> </a:t>
            </a:r>
            <a:r>
              <a:rPr lang="en-US" b="1" u="sng" dirty="0" err="1"/>
              <a:t>koje</a:t>
            </a:r>
            <a:r>
              <a:rPr lang="en-US" b="1" u="sng" dirty="0"/>
              <a:t> </a:t>
            </a:r>
            <a:r>
              <a:rPr lang="sr-Latn-ME" b="1" u="sng" dirty="0"/>
              <a:t>oni </a:t>
            </a:r>
            <a:r>
              <a:rPr lang="en-US" b="1" u="sng" dirty="0" err="1"/>
              <a:t>pružaju</a:t>
            </a:r>
            <a:r>
              <a:rPr lang="en-US" b="1" u="sng" dirty="0"/>
              <a:t> a </a:t>
            </a:r>
            <a:r>
              <a:rPr lang="en-US" b="1" u="sng" dirty="0" err="1"/>
              <a:t>koji</a:t>
            </a:r>
            <a:r>
              <a:rPr lang="en-US" b="1" u="sng" dirty="0"/>
              <a:t> </a:t>
            </a:r>
            <a:r>
              <a:rPr lang="en-US" b="1" u="sng" dirty="0" err="1"/>
              <a:t>uključuju</a:t>
            </a:r>
            <a:r>
              <a:rPr lang="en-US" b="1" u="sng" dirty="0"/>
              <a:t> </a:t>
            </a:r>
            <a:r>
              <a:rPr lang="en-US" b="1" u="sng" dirty="0" err="1"/>
              <a:t>troškove</a:t>
            </a:r>
            <a:r>
              <a:rPr lang="en-US" b="1" u="sng" dirty="0"/>
              <a:t> </a:t>
            </a:r>
            <a:r>
              <a:rPr lang="en-US" b="1" u="sng" dirty="0" err="1"/>
              <a:t>naknade</a:t>
            </a:r>
            <a:r>
              <a:rPr lang="en-US" b="1" u="sng" dirty="0"/>
              <a:t> </a:t>
            </a:r>
            <a:r>
              <a:rPr lang="en-US" b="1" u="sng" dirty="0" err="1"/>
              <a:t>štete</a:t>
            </a:r>
            <a:r>
              <a:rPr lang="en-US" b="1" u="sng" dirty="0"/>
              <a:t>.</a:t>
            </a:r>
            <a:endParaRPr lang="en-US" sz="1200" dirty="0"/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sr-Latn-ME" sz="1200" dirty="0"/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sr-Latn-ME" sz="1200" dirty="0"/>
          </a:p>
          <a:p>
            <a:pPr algn="just"/>
            <a:endParaRPr lang="sr-Latn-ME" sz="1200" dirty="0"/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541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51DC8-1D85-C997-66F9-E23309AD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368" y="560944"/>
            <a:ext cx="1390015" cy="518160"/>
          </a:xfrm>
          <a:prstGeom prst="rect">
            <a:avLst/>
          </a:prstGeom>
          <a:noFill/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F64D05F-D198-E481-AB35-595AEA563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6" y="2214693"/>
            <a:ext cx="2631881" cy="343363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641B36-2FF9-3658-3BD2-060707A9FD63}"/>
              </a:ext>
            </a:extLst>
          </p:cNvPr>
          <p:cNvSpPr txBox="1">
            <a:spLocks/>
          </p:cNvSpPr>
          <p:nvPr/>
        </p:nvSpPr>
        <p:spPr>
          <a:xfrm>
            <a:off x="3929803" y="2676089"/>
            <a:ext cx="5665237" cy="1392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r-Latn-ME" sz="6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 </a:t>
            </a:r>
            <a:r>
              <a:rPr lang="sr-Latn-ME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</a:t>
            </a:r>
            <a:r>
              <a:rPr lang="sr-Latn-ME" sz="6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5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E31C5-83A7-93FE-EF2E-1466F95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545366-5ECB-66F1-6F57-164CDFB17D08}"/>
              </a:ext>
            </a:extLst>
          </p:cNvPr>
          <p:cNvSpPr txBox="1"/>
          <p:nvPr/>
        </p:nvSpPr>
        <p:spPr>
          <a:xfrm>
            <a:off x="624989" y="859350"/>
            <a:ext cx="82199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Kako inflacija utiče na tržište osiguranja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" t="5778"/>
          <a:stretch/>
        </p:blipFill>
        <p:spPr>
          <a:xfrm>
            <a:off x="624989" y="2063576"/>
            <a:ext cx="5551876" cy="3917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24" y="2063576"/>
            <a:ext cx="5556650" cy="39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7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6" y="1536376"/>
            <a:ext cx="5665237" cy="36980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Promjene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stop</a:t>
            </a:r>
            <a:r>
              <a:rPr lang="bs-Latn-B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u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auto </a:t>
            </a:r>
            <a:r>
              <a:rPr lang="en-US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osiguranj</a:t>
            </a:r>
            <a:r>
              <a:rPr lang="bs-Latn-BA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Efekti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pandemije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COVID-19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ekonomske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sisteme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a posebno auto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industrij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dov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eli su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do</a:t>
            </a:r>
          </a:p>
          <a:p>
            <a:pPr marL="0" indent="0"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primjetne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inflacije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mnogim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 sektorima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privred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pa i u sektoru osiguranja.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Dešavanja u auto industriji, odražavaju se na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osiguranje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automobil</a:t>
            </a:r>
            <a:r>
              <a:rPr lang="sr-Latn-ME" sz="20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bs-Latn-BA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45366-5ECB-66F1-6F57-164CDFB17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926" y="732442"/>
            <a:ext cx="8492412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Kako inflacija utiče na tržište osiguranja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1C5-83A7-93FE-EF2E-1466F95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5" b="24218"/>
          <a:stretch/>
        </p:blipFill>
        <p:spPr>
          <a:xfrm>
            <a:off x="6382138" y="1996751"/>
            <a:ext cx="5486400" cy="35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26" y="1819469"/>
            <a:ext cx="8492412" cy="3698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Inflacija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auto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osiguranj</a:t>
            </a:r>
            <a:r>
              <a:rPr lang="bs-Latn-BA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posledica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ME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barem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sedam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sledećih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faktora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Opšti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inflatorni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pritisci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Nedostatak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čipova</a:t>
            </a:r>
            <a:r>
              <a:rPr lang="bs-Latn-BA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auto industriji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sr-Latn-ME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Nedostatak zaliha novih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vozila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Troškovi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zamjene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Nedostatak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</a:t>
            </a:r>
            <a:r>
              <a:rPr lang="bs-Latn-BA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snage</a:t>
            </a: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Troškovi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popravke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sz="1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Troškovi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bs-Latn-BA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saniranja posljedica</a:t>
            </a:r>
            <a:r>
              <a:rPr lang="en-US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od COVID-19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545366-5ECB-66F1-6F57-164CDFB17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2926" y="732442"/>
            <a:ext cx="8492412" cy="5909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Kako inflacija utiče na tržište osiguranja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E31C5-83A7-93FE-EF2E-1466F95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7" b="24082"/>
          <a:stretch/>
        </p:blipFill>
        <p:spPr>
          <a:xfrm>
            <a:off x="5210503" y="2204727"/>
            <a:ext cx="6981497" cy="465327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4141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482" y="669794"/>
            <a:ext cx="31371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Motorna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93" y="1063690"/>
            <a:ext cx="6716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PREGLED BRUTO PREMIJE 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2018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60677-E2A6-D0D3-720E-B2C388FE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6A6750-D2E5-A840-C71C-61A9D5C5B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938110"/>
              </p:ext>
            </p:extLst>
          </p:nvPr>
        </p:nvGraphicFramePr>
        <p:xfrm>
          <a:off x="671482" y="2773309"/>
          <a:ext cx="9482959" cy="214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9605">
                  <a:extLst>
                    <a:ext uri="{9D8B030D-6E8A-4147-A177-3AD203B41FA5}">
                      <a16:colId xmlns:a16="http://schemas.microsoft.com/office/drawing/2014/main" val="1808195149"/>
                    </a:ext>
                  </a:extLst>
                </a:gridCol>
                <a:gridCol w="2210493">
                  <a:extLst>
                    <a:ext uri="{9D8B030D-6E8A-4147-A177-3AD203B41FA5}">
                      <a16:colId xmlns:a16="http://schemas.microsoft.com/office/drawing/2014/main" val="4066062556"/>
                    </a:ext>
                  </a:extLst>
                </a:gridCol>
                <a:gridCol w="938174">
                  <a:extLst>
                    <a:ext uri="{9D8B030D-6E8A-4147-A177-3AD203B41FA5}">
                      <a16:colId xmlns:a16="http://schemas.microsoft.com/office/drawing/2014/main" val="1133380972"/>
                    </a:ext>
                  </a:extLst>
                </a:gridCol>
                <a:gridCol w="976730">
                  <a:extLst>
                    <a:ext uri="{9D8B030D-6E8A-4147-A177-3AD203B41FA5}">
                      <a16:colId xmlns:a16="http://schemas.microsoft.com/office/drawing/2014/main" val="201247100"/>
                    </a:ext>
                  </a:extLst>
                </a:gridCol>
                <a:gridCol w="976730">
                  <a:extLst>
                    <a:ext uri="{9D8B030D-6E8A-4147-A177-3AD203B41FA5}">
                      <a16:colId xmlns:a16="http://schemas.microsoft.com/office/drawing/2014/main" val="4263792734"/>
                    </a:ext>
                  </a:extLst>
                </a:gridCol>
                <a:gridCol w="1130950">
                  <a:extLst>
                    <a:ext uri="{9D8B030D-6E8A-4147-A177-3AD203B41FA5}">
                      <a16:colId xmlns:a16="http://schemas.microsoft.com/office/drawing/2014/main" val="2711401388"/>
                    </a:ext>
                  </a:extLst>
                </a:gridCol>
                <a:gridCol w="1070277">
                  <a:extLst>
                    <a:ext uri="{9D8B030D-6E8A-4147-A177-3AD203B41FA5}">
                      <a16:colId xmlns:a16="http://schemas.microsoft.com/office/drawing/2014/main" val="733477324"/>
                    </a:ext>
                  </a:extLst>
                </a:gridCol>
              </a:tblGrid>
              <a:tr h="3657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 dirty="0">
                          <a:effectLst/>
                        </a:rPr>
                        <a:t>Bruto premija po vrstama osiguranja / Gross premium earned by insurance classes 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68091"/>
                  </a:ext>
                </a:extLst>
              </a:tr>
              <a:tr h="2667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Za period 2018-2022, u EUR / For the period in EUR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27086"/>
                  </a:ext>
                </a:extLst>
              </a:tr>
              <a:tr h="178807"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542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 dirty="0">
                          <a:effectLst/>
                        </a:rPr>
                        <a:t>Šifra/</a:t>
                      </a:r>
                      <a:endParaRPr lang="sr-Latn-M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 dirty="0">
                          <a:effectLst/>
                        </a:rPr>
                        <a:t>Vrsta osiguranja/</a:t>
                      </a:r>
                      <a:endParaRPr lang="sr-Latn-M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2018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2019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2020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2021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2022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2843949"/>
                  </a:ext>
                </a:extLst>
              </a:tr>
              <a:tr h="152269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 dirty="0">
                          <a:effectLst/>
                        </a:rPr>
                        <a:t>Code</a:t>
                      </a:r>
                      <a:endParaRPr lang="sr-Latn-M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 dirty="0">
                          <a:effectLst/>
                        </a:rPr>
                        <a:t>Class of insurance</a:t>
                      </a:r>
                      <a:endParaRPr lang="sr-Latn-ME" sz="1200" b="1" i="1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85057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3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 dirty="0">
                          <a:effectLst/>
                        </a:rPr>
                        <a:t>Osiguranje motornih vozila/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5,895,939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6,619,034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6,481,198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5,891,394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6,338,709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04041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>
                          <a:effectLst/>
                        </a:rPr>
                        <a:t>Motor vehicle Insurance</a:t>
                      </a:r>
                      <a:endParaRPr lang="sr-Latn-ME" sz="12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40350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10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 dirty="0">
                          <a:effectLst/>
                        </a:rPr>
                        <a:t>Osiguranje od odgovornosti za upotrebu motornih vozila/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35,691,325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37,352,541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36,334,815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37,253,883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38,657,693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4347615"/>
                  </a:ext>
                </a:extLst>
              </a:tr>
              <a:tr h="18686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000" u="none" strike="noStrike" dirty="0">
                          <a:effectLst/>
                        </a:rPr>
                        <a:t>Motor vehicles liability insurance</a:t>
                      </a:r>
                      <a:endParaRPr lang="sr-Latn-ME" sz="1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690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41" y="4311051"/>
            <a:ext cx="2037559" cy="254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3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797" y="788141"/>
            <a:ext cx="31371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Motorna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076" y="1031323"/>
            <a:ext cx="6731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3200" dirty="0">
              <a:solidFill>
                <a:srgbClr val="C00000"/>
              </a:solidFill>
            </a:endParaRPr>
          </a:p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ISPLAĆENE ŠTETE (EUR) 2018-2022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60677-E2A6-D0D3-720E-B2C388FE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6A6750-D2E5-A840-C71C-61A9D5C5B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45888"/>
              </p:ext>
            </p:extLst>
          </p:nvPr>
        </p:nvGraphicFramePr>
        <p:xfrm>
          <a:off x="452796" y="2258417"/>
          <a:ext cx="9566188" cy="214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453">
                  <a:extLst>
                    <a:ext uri="{9D8B030D-6E8A-4147-A177-3AD203B41FA5}">
                      <a16:colId xmlns:a16="http://schemas.microsoft.com/office/drawing/2014/main" val="1808195149"/>
                    </a:ext>
                  </a:extLst>
                </a:gridCol>
                <a:gridCol w="2260403">
                  <a:extLst>
                    <a:ext uri="{9D8B030D-6E8A-4147-A177-3AD203B41FA5}">
                      <a16:colId xmlns:a16="http://schemas.microsoft.com/office/drawing/2014/main" val="4066062556"/>
                    </a:ext>
                  </a:extLst>
                </a:gridCol>
                <a:gridCol w="959357">
                  <a:extLst>
                    <a:ext uri="{9D8B030D-6E8A-4147-A177-3AD203B41FA5}">
                      <a16:colId xmlns:a16="http://schemas.microsoft.com/office/drawing/2014/main" val="1133380972"/>
                    </a:ext>
                  </a:extLst>
                </a:gridCol>
                <a:gridCol w="998783">
                  <a:extLst>
                    <a:ext uri="{9D8B030D-6E8A-4147-A177-3AD203B41FA5}">
                      <a16:colId xmlns:a16="http://schemas.microsoft.com/office/drawing/2014/main" val="201247100"/>
                    </a:ext>
                  </a:extLst>
                </a:gridCol>
                <a:gridCol w="998783">
                  <a:extLst>
                    <a:ext uri="{9D8B030D-6E8A-4147-A177-3AD203B41FA5}">
                      <a16:colId xmlns:a16="http://schemas.microsoft.com/office/drawing/2014/main" val="4263792734"/>
                    </a:ext>
                  </a:extLst>
                </a:gridCol>
                <a:gridCol w="1156485">
                  <a:extLst>
                    <a:ext uri="{9D8B030D-6E8A-4147-A177-3AD203B41FA5}">
                      <a16:colId xmlns:a16="http://schemas.microsoft.com/office/drawing/2014/main" val="2711401388"/>
                    </a:ext>
                  </a:extLst>
                </a:gridCol>
                <a:gridCol w="1011924">
                  <a:extLst>
                    <a:ext uri="{9D8B030D-6E8A-4147-A177-3AD203B41FA5}">
                      <a16:colId xmlns:a16="http://schemas.microsoft.com/office/drawing/2014/main" val="733477324"/>
                    </a:ext>
                  </a:extLst>
                </a:gridCol>
              </a:tblGrid>
              <a:tr h="3657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Iznos riješenih šteta po vrstama osiguranja </a:t>
                      </a:r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 </a:t>
                      </a:r>
                      <a:r>
                        <a:rPr lang="sr-Latn-ME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Gross premium earned by insurance classes </a:t>
                      </a:r>
                      <a:endParaRPr lang="sr-Latn-ME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68091"/>
                  </a:ext>
                </a:extLst>
              </a:tr>
              <a:tr h="26670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 period 2018-2022, u EUR / F</a:t>
                      </a:r>
                      <a:r>
                        <a:rPr lang="en-US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 the period in EUR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27086"/>
                  </a:ext>
                </a:extLst>
              </a:tr>
              <a:tr h="178807"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M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3542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Šifra/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Vrsta osiguranja/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2843949"/>
                  </a:ext>
                </a:extLst>
              </a:tr>
              <a:tr h="152269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Class of insurance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685057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Osiguranje motornih vozila/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3,830,007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3,818,188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3,242,881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3,743,256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5,141,674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04041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Motor vehicle Insurance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40350"/>
                  </a:ext>
                </a:extLst>
              </a:tr>
              <a:tr h="3352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Osiguranje od odgovornosti za upotrebu motornih vozila/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13,411,312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14,435,795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13,265,838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14,949,961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16,430,932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04347615"/>
                  </a:ext>
                </a:extLst>
              </a:tr>
              <a:tr h="18686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Motor vehicles liability insurance</a:t>
                      </a: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690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8117"/>
          <a:stretch/>
        </p:blipFill>
        <p:spPr>
          <a:xfrm>
            <a:off x="452797" y="4469364"/>
            <a:ext cx="9566189" cy="23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6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349" y="891693"/>
            <a:ext cx="31371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Motorna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712" y="1322642"/>
            <a:ext cx="6731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Latn-BA" sz="3200" dirty="0">
              <a:solidFill>
                <a:srgbClr val="C00000"/>
              </a:solidFill>
            </a:endParaRPr>
          </a:p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FREKVENCIJA ŠTETA 2018-2022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60677-E2A6-D0D3-720E-B2C388FE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5CC671-2CD5-38E0-5BE2-69A1BDC0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72605"/>
              </p:ext>
            </p:extLst>
          </p:nvPr>
        </p:nvGraphicFramePr>
        <p:xfrm>
          <a:off x="536349" y="2830809"/>
          <a:ext cx="9047216" cy="2293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0119">
                  <a:extLst>
                    <a:ext uri="{9D8B030D-6E8A-4147-A177-3AD203B41FA5}">
                      <a16:colId xmlns:a16="http://schemas.microsoft.com/office/drawing/2014/main" val="1362268549"/>
                    </a:ext>
                  </a:extLst>
                </a:gridCol>
                <a:gridCol w="2012919">
                  <a:extLst>
                    <a:ext uri="{9D8B030D-6E8A-4147-A177-3AD203B41FA5}">
                      <a16:colId xmlns:a16="http://schemas.microsoft.com/office/drawing/2014/main" val="2873339212"/>
                    </a:ext>
                  </a:extLst>
                </a:gridCol>
                <a:gridCol w="854320">
                  <a:extLst>
                    <a:ext uri="{9D8B030D-6E8A-4147-A177-3AD203B41FA5}">
                      <a16:colId xmlns:a16="http://schemas.microsoft.com/office/drawing/2014/main" val="418965506"/>
                    </a:ext>
                  </a:extLst>
                </a:gridCol>
                <a:gridCol w="889430">
                  <a:extLst>
                    <a:ext uri="{9D8B030D-6E8A-4147-A177-3AD203B41FA5}">
                      <a16:colId xmlns:a16="http://schemas.microsoft.com/office/drawing/2014/main" val="4237294132"/>
                    </a:ext>
                  </a:extLst>
                </a:gridCol>
                <a:gridCol w="889430">
                  <a:extLst>
                    <a:ext uri="{9D8B030D-6E8A-4147-A177-3AD203B41FA5}">
                      <a16:colId xmlns:a16="http://schemas.microsoft.com/office/drawing/2014/main" val="3698985868"/>
                    </a:ext>
                  </a:extLst>
                </a:gridCol>
                <a:gridCol w="1029866">
                  <a:extLst>
                    <a:ext uri="{9D8B030D-6E8A-4147-A177-3AD203B41FA5}">
                      <a16:colId xmlns:a16="http://schemas.microsoft.com/office/drawing/2014/main" val="297184191"/>
                    </a:ext>
                  </a:extLst>
                </a:gridCol>
                <a:gridCol w="901132">
                  <a:extLst>
                    <a:ext uri="{9D8B030D-6E8A-4147-A177-3AD203B41FA5}">
                      <a16:colId xmlns:a16="http://schemas.microsoft.com/office/drawing/2014/main" val="1066252847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 dirty="0">
                          <a:effectLst/>
                        </a:rPr>
                        <a:t>Broj riješenih šteta po vrstama osiguranja / Gross premium earned by insurance classes 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453356"/>
                  </a:ext>
                </a:extLst>
              </a:tr>
              <a:tr h="32004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Za period 2018-2022,  / For the period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30371"/>
                  </a:ext>
                </a:extLst>
              </a:tr>
              <a:tr h="164150"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36674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 dirty="0">
                          <a:effectLst/>
                        </a:rPr>
                        <a:t>Šifra/</a:t>
                      </a:r>
                      <a:endParaRPr lang="sr-Latn-M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Vrsta osiguranja/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2018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2019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2020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2021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2022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3708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Code</a:t>
                      </a:r>
                      <a:endParaRPr lang="sr-Latn-ME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Class of insurance</a:t>
                      </a:r>
                      <a:endParaRPr lang="sr-Latn-ME" sz="1200" b="1" i="1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972305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3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>
                          <a:effectLst/>
                        </a:rPr>
                        <a:t>Osiguranje motornih vozila/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3,903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3,908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3,610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2,980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4,295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155070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>
                          <a:effectLst/>
                        </a:rPr>
                        <a:t>Motor vehicle Insurance</a:t>
                      </a:r>
                      <a:endParaRPr lang="sr-Latn-ME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04240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Latn-ME" sz="1200" b="1" u="none" strike="noStrike">
                          <a:effectLst/>
                        </a:rPr>
                        <a:t>10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>
                          <a:effectLst/>
                        </a:rPr>
                        <a:t>Osiguranje od odgovornosti za upotrebu motornih vozila/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12,613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13,019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11,292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>
                          <a:effectLst/>
                        </a:rPr>
                        <a:t>13,265</a:t>
                      </a:r>
                      <a:endParaRPr lang="sr-Latn-M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sr-Latn-ME" sz="1200" b="1" u="none" strike="noStrike" dirty="0">
                          <a:effectLst/>
                        </a:rPr>
                        <a:t>13,631</a:t>
                      </a:r>
                      <a:endParaRPr lang="sr-Latn-M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45542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r-Latn-ME" sz="1200" b="1" u="none" strike="noStrike" dirty="0">
                          <a:effectLst/>
                        </a:rPr>
                        <a:t>Motor vehicles liability insurance</a:t>
                      </a:r>
                      <a:endParaRPr lang="sr-Latn-ME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009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3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0992" y="661505"/>
            <a:ext cx="31371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s-Latn-BA" sz="3600" dirty="0">
                <a:latin typeface="Cambria" panose="02040503050406030204" pitchFamily="18" charset="0"/>
                <a:ea typeface="Cambria" panose="02040503050406030204" pitchFamily="18" charset="0"/>
              </a:rPr>
              <a:t>Motorna vozila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004" y="1399592"/>
            <a:ext cx="3881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Analiza šteta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60677-E2A6-D0D3-720E-B2C388FE6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985" y="0"/>
            <a:ext cx="1390015" cy="518160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88917D-0058-B21D-F635-752396123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11969"/>
              </p:ext>
            </p:extLst>
          </p:nvPr>
        </p:nvGraphicFramePr>
        <p:xfrm>
          <a:off x="602913" y="2144515"/>
          <a:ext cx="6290440" cy="4157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9909">
                  <a:extLst>
                    <a:ext uri="{9D8B030D-6E8A-4147-A177-3AD203B41FA5}">
                      <a16:colId xmlns:a16="http://schemas.microsoft.com/office/drawing/2014/main" val="3808643093"/>
                    </a:ext>
                  </a:extLst>
                </a:gridCol>
                <a:gridCol w="1233705">
                  <a:extLst>
                    <a:ext uri="{9D8B030D-6E8A-4147-A177-3AD203B41FA5}">
                      <a16:colId xmlns:a16="http://schemas.microsoft.com/office/drawing/2014/main" val="962054352"/>
                    </a:ext>
                  </a:extLst>
                </a:gridCol>
                <a:gridCol w="814758">
                  <a:extLst>
                    <a:ext uri="{9D8B030D-6E8A-4147-A177-3AD203B41FA5}">
                      <a16:colId xmlns:a16="http://schemas.microsoft.com/office/drawing/2014/main" val="1885294344"/>
                    </a:ext>
                  </a:extLst>
                </a:gridCol>
                <a:gridCol w="741294">
                  <a:extLst>
                    <a:ext uri="{9D8B030D-6E8A-4147-A177-3AD203B41FA5}">
                      <a16:colId xmlns:a16="http://schemas.microsoft.com/office/drawing/2014/main" val="2713649597"/>
                    </a:ext>
                  </a:extLst>
                </a:gridCol>
                <a:gridCol w="758459">
                  <a:extLst>
                    <a:ext uri="{9D8B030D-6E8A-4147-A177-3AD203B41FA5}">
                      <a16:colId xmlns:a16="http://schemas.microsoft.com/office/drawing/2014/main" val="1086540586"/>
                    </a:ext>
                  </a:extLst>
                </a:gridCol>
                <a:gridCol w="664027">
                  <a:extLst>
                    <a:ext uri="{9D8B030D-6E8A-4147-A177-3AD203B41FA5}">
                      <a16:colId xmlns:a16="http://schemas.microsoft.com/office/drawing/2014/main" val="1033985669"/>
                    </a:ext>
                  </a:extLst>
                </a:gridCol>
                <a:gridCol w="928288">
                  <a:extLst>
                    <a:ext uri="{9D8B030D-6E8A-4147-A177-3AD203B41FA5}">
                      <a16:colId xmlns:a16="http://schemas.microsoft.com/office/drawing/2014/main" val="1149277937"/>
                    </a:ext>
                  </a:extLst>
                </a:gridCol>
              </a:tblGrid>
              <a:tr h="660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Kataloški broj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Naziv dijela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2021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2022-1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Uvećanje cijene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2022-2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Uvećanje cijene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317286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A2137200105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Vrata pr.l.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1014.17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1117.79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10.20%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1140.14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2.00%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5131989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A2138800118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Pr.l.blatobran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493.7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497.2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0.70%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508.63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2.30%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2650396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A21388503389999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Obloga pr.branika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623.8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629.91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1.00%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644.39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2.30%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6432341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A2138800357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dirty="0">
                          <a:effectLst/>
                        </a:rPr>
                        <a:t>Hauba</a:t>
                      </a:r>
                      <a:endParaRPr lang="sr-Latn-M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1133.41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1136.81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0.30%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1162.96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2.30%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38943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A2139069504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Far l.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2878.02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2892.41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0.50%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2958.93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2.30%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141998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A2229008812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Kontrol.jedinica fara LED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308.11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338.92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10.00%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345.96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2.08%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5999145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A2139005711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Kontrol.jedinica fara LED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328.1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361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10.00%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368.22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2.00%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8821479"/>
                  </a:ext>
                </a:extLst>
              </a:tr>
              <a:tr h="437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 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 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b="1" dirty="0">
                          <a:effectLst/>
                        </a:rPr>
                        <a:t>PROSJEK</a:t>
                      </a:r>
                      <a:endParaRPr lang="sr-Latn-M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b="1" dirty="0">
                          <a:effectLst/>
                        </a:rPr>
                        <a:t> </a:t>
                      </a:r>
                      <a:endParaRPr lang="sr-Latn-M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 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>
                          <a:effectLst/>
                        </a:rPr>
                        <a:t> </a:t>
                      </a:r>
                      <a:endParaRPr lang="sr-Latn-M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ME" sz="1200" b="1" dirty="0">
                          <a:effectLst/>
                        </a:rPr>
                        <a:t>2,18%</a:t>
                      </a:r>
                      <a:endParaRPr lang="sr-Latn-M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13637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1" b="24218"/>
          <a:stretch/>
        </p:blipFill>
        <p:spPr>
          <a:xfrm>
            <a:off x="7324530" y="2349954"/>
            <a:ext cx="4596882" cy="360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5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bzirom da promjena u cijeni radne snage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uglavnom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nije bilo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(ako je neki serviser i povećao cijene radne snage radi se o neznatnim uvećanjima)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možemo zaključiti da su troškovi popravke vozila uvećani na ime porasta cijena rezervnih djelova vozila koje u prosjeku iznosi od 2%-12%. Učešće troškova rezervnih djelova u </a:t>
            </a:r>
            <a:r>
              <a:rPr lang="sr-Latn-ME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ukupnoj prosječnoj cijeni troškova popravke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vozila procjenjujem na oko 70% tako da bi, ako računamo da su rezervni djelovi vozila poskupjeli za 7%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cijena radne snage ostala ista, ukupno poskupljenje </a:t>
            </a:r>
            <a:r>
              <a:rPr lang="sr-Latn-ME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popravke</a:t>
            </a:r>
            <a:r>
              <a:rPr lang="sr-Latn-ME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vozila trebalo da bude oko 4,9%.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594343-F883-DB4B-C26E-B103149EF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Analiza troškova u servisima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7394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5452</TotalTime>
  <Words>1009</Words>
  <Application>Microsoft Office PowerPoint</Application>
  <PresentationFormat>Widescreen</PresentationFormat>
  <Paragraphs>261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Georgia</vt:lpstr>
      <vt:lpstr>Wingdings</vt:lpstr>
      <vt:lpstr>Office Theme</vt:lpstr>
      <vt:lpstr>PowerPoint Presentation</vt:lpstr>
      <vt:lpstr>PowerPoint Presentation</vt:lpstr>
      <vt:lpstr>Kako inflacija utiče na tržište osiguranja?</vt:lpstr>
      <vt:lpstr>Kako inflacija utiče na tržište osiguranja?</vt:lpstr>
      <vt:lpstr>PowerPoint Presentation</vt:lpstr>
      <vt:lpstr>PowerPoint Presentation</vt:lpstr>
      <vt:lpstr>PowerPoint Presentation</vt:lpstr>
      <vt:lpstr>PowerPoint Presentation</vt:lpstr>
      <vt:lpstr>Analiza troškova u servisima:</vt:lpstr>
      <vt:lpstr>Analiza učešća popravki vozila u servisima:</vt:lpstr>
      <vt:lpstr>Servisi za popravku vozila</vt:lpstr>
      <vt:lpstr>Servisi za popravku vozila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Darko Horvat</dc:creator>
  <cp:lastModifiedBy>Igor Radojević</cp:lastModifiedBy>
  <cp:revision>277</cp:revision>
  <dcterms:created xsi:type="dcterms:W3CDTF">2021-10-19T12:33:15Z</dcterms:created>
  <dcterms:modified xsi:type="dcterms:W3CDTF">2023-04-19T12:53:01Z</dcterms:modified>
</cp:coreProperties>
</file>